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5" r:id="rId1"/>
  </p:sldMasterIdLst>
  <p:notesMasterIdLst>
    <p:notesMasterId r:id="rId21"/>
  </p:notesMasterIdLst>
  <p:handoutMasterIdLst>
    <p:handoutMasterId r:id="rId22"/>
  </p:handoutMasterIdLst>
  <p:sldIdLst>
    <p:sldId id="497" r:id="rId2"/>
    <p:sldId id="668" r:id="rId3"/>
    <p:sldId id="669" r:id="rId4"/>
    <p:sldId id="677" r:id="rId5"/>
    <p:sldId id="670" r:id="rId6"/>
    <p:sldId id="672" r:id="rId7"/>
    <p:sldId id="673" r:id="rId8"/>
    <p:sldId id="674" r:id="rId9"/>
    <p:sldId id="678" r:id="rId10"/>
    <p:sldId id="679" r:id="rId11"/>
    <p:sldId id="676" r:id="rId12"/>
    <p:sldId id="680" r:id="rId13"/>
    <p:sldId id="681" r:id="rId14"/>
    <p:sldId id="682" r:id="rId15"/>
    <p:sldId id="683" r:id="rId16"/>
    <p:sldId id="684" r:id="rId17"/>
    <p:sldId id="685" r:id="rId18"/>
    <p:sldId id="686" r:id="rId19"/>
    <p:sldId id="498" r:id="rId20"/>
  </p:sldIdLst>
  <p:sldSz cx="9906000" cy="6858000" type="A4"/>
  <p:notesSz cx="6769100" cy="9906000"/>
  <p:embeddedFontLst>
    <p:embeddedFont>
      <p:font typeface="Tahoma" panose="020B0604030504040204" pitchFamily="34" charset="0"/>
      <p:regular r:id="rId23"/>
      <p:bold r:id="rId24"/>
    </p:embeddedFont>
    <p:embeddedFont>
      <p:font typeface="Titillium Web" panose="00000500000000000000" pitchFamily="2" charset="0"/>
      <p:regular r:id="rId25"/>
      <p:bold r:id="rId26"/>
      <p:italic r:id="rId27"/>
      <p:boldItalic r:id="rId28"/>
    </p:embeddedFont>
    <p:embeddedFont>
      <p:font typeface="Titillium Web SemiBold" panose="00000700000000000000" pitchFamily="2" charset="0"/>
      <p:bold r:id="rId29"/>
      <p:boldItalic r:id="rId30"/>
    </p:embeddedFont>
    <p:embeddedFont>
      <p:font typeface="나눔바른고딕" panose="020B0603020101020101" pitchFamily="50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3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A6C4E8"/>
    <a:srgbClr val="B9D2ED"/>
    <a:srgbClr val="FFFF00"/>
    <a:srgbClr val="565656"/>
    <a:srgbClr val="B64340"/>
    <a:srgbClr val="4070AA"/>
    <a:srgbClr val="6D9ED9"/>
    <a:srgbClr val="83A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5883" autoAdjust="0"/>
  </p:normalViewPr>
  <p:slideViewPr>
    <p:cSldViewPr>
      <p:cViewPr varScale="1">
        <p:scale>
          <a:sx n="106" d="100"/>
          <a:sy n="106" d="100"/>
        </p:scale>
        <p:origin x="850" y="31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3312" y="58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34014" cy="495300"/>
          </a:xfrm>
          <a:prstGeom prst="rect">
            <a:avLst/>
          </a:prstGeom>
        </p:spPr>
        <p:txBody>
          <a:bodyPr vert="horz" lIns="91166" tIns="45583" rIns="91166" bIns="45583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33505" y="1"/>
            <a:ext cx="2934014" cy="495300"/>
          </a:xfrm>
          <a:prstGeom prst="rect">
            <a:avLst/>
          </a:prstGeom>
        </p:spPr>
        <p:txBody>
          <a:bodyPr vert="horz" lIns="91166" tIns="45583" rIns="91166" bIns="45583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81066DB3-19A9-4CEB-BD3F-6DC2F8079A36}" type="datetimeFigureOut">
              <a:rPr lang="ko-KR" altLang="en-US"/>
              <a:pPr>
                <a:defRPr/>
              </a:pPr>
              <a:t>2025-05-27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9108"/>
            <a:ext cx="2934014" cy="495300"/>
          </a:xfrm>
          <a:prstGeom prst="rect">
            <a:avLst/>
          </a:prstGeom>
        </p:spPr>
        <p:txBody>
          <a:bodyPr vert="horz" lIns="91166" tIns="45583" rIns="91166" bIns="45583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33505" y="9409108"/>
            <a:ext cx="2934014" cy="495300"/>
          </a:xfrm>
          <a:prstGeom prst="rect">
            <a:avLst/>
          </a:prstGeom>
        </p:spPr>
        <p:txBody>
          <a:bodyPr vert="horz" wrap="square" lIns="91166" tIns="45583" rIns="91166" bIns="4558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28BCFB3-1CC5-49C7-9469-CD9B737BDF2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34014" cy="495300"/>
          </a:xfrm>
          <a:prstGeom prst="rect">
            <a:avLst/>
          </a:prstGeom>
        </p:spPr>
        <p:txBody>
          <a:bodyPr vert="horz" lIns="91166" tIns="45583" rIns="91166" bIns="45583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3505" y="1"/>
            <a:ext cx="2934014" cy="495300"/>
          </a:xfrm>
          <a:prstGeom prst="rect">
            <a:avLst/>
          </a:prstGeom>
        </p:spPr>
        <p:txBody>
          <a:bodyPr vert="horz" lIns="91166" tIns="45583" rIns="91166" bIns="45583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C1B934DF-8A97-4E41-ABFB-A17760928C11}" type="datetimeFigureOut">
              <a:rPr lang="ko-KR" altLang="en-US"/>
              <a:pPr>
                <a:defRPr/>
              </a:pPr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742950"/>
            <a:ext cx="536575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66" tIns="45583" rIns="91166" bIns="4558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4" y="4706147"/>
            <a:ext cx="5415912" cy="4457700"/>
          </a:xfrm>
          <a:prstGeom prst="rect">
            <a:avLst/>
          </a:prstGeom>
        </p:spPr>
        <p:txBody>
          <a:bodyPr vert="horz" lIns="91166" tIns="45583" rIns="91166" bIns="45583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9108"/>
            <a:ext cx="2934014" cy="495300"/>
          </a:xfrm>
          <a:prstGeom prst="rect">
            <a:avLst/>
          </a:prstGeom>
        </p:spPr>
        <p:txBody>
          <a:bodyPr vert="horz" lIns="91166" tIns="45583" rIns="91166" bIns="45583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3505" y="9409108"/>
            <a:ext cx="2934014" cy="495300"/>
          </a:xfrm>
          <a:prstGeom prst="rect">
            <a:avLst/>
          </a:prstGeom>
        </p:spPr>
        <p:txBody>
          <a:bodyPr vert="horz" wrap="square" lIns="91166" tIns="45583" rIns="91166" bIns="4558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0542FF6-BAD7-4EF1-B2F2-C79C2D70A1D4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36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B2E1-9EA3-0395-B784-7B78902D0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90B643-23E9-180B-F17E-335095267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7E589-DAB9-ADA9-4219-66FEFF72E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832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4F94-0E5C-082B-E640-BA937CF14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9AA54-6F61-A827-00BB-A0E800836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E70B00-AEC4-0401-CF7F-0A3609619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303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EEE4-C396-DF03-050C-85240511A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C6A68B-8C1E-ECE7-5DB0-B40CB5F5B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F7EEA0-719A-6B7E-6379-C297CBDA1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95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79012-417E-000C-9D05-CCBF29B36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54EFB-CC9C-EF75-1BCA-A41978B59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FEF03D-7970-AAEE-CABF-6D47184C1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21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98E07-B03E-6E40-2CB3-465D4FED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9517FF-AD45-9A10-AA4F-043929CE2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36D6DA-58D7-587C-D14B-F8698CB06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243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0CDF8-F3EB-AEEA-7F53-CA6FC11D4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FC9704-D72C-081A-6140-FF4238C36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F19183-1252-FA27-CC34-061BAB7E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95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B456-4DDA-0516-5A14-A021F491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8CDDAB-B4B0-E52C-4A9F-F28BEA10B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E6A6A1-DA85-60DE-4211-587A0D274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90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94AB4-0AD9-F116-29F2-9DF5AB65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9DDDA5-296F-0F07-6B48-E7AEF50B1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D9655-A916-2583-7CDF-20174BEB6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860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03C6C-13D0-A10E-EEB8-2C1B3C66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5C3926-EBDA-82F5-96D1-4215D139A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847991-DB55-9B9B-C098-0B2F83391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3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034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25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A5A75-D63A-8831-1D8D-C359F4290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90FF61-572A-14D8-6771-ADC4CC3FE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5C1C73-8380-4A1E-9D82-FF7CA3075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1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D1C3C-0084-13F2-6A75-7022B99C0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0C9CEC-94CD-3032-1111-66B4EA850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3DD88C-391A-7048-1D2C-40B7CFCF4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71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2204-E9A4-2285-7B76-0499DA7DD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7E9EF-3FDC-A17A-A41D-1F22A4E1D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562D7F-F2DC-51B5-DC84-BDA40AE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58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0E824-6D2E-5630-2E46-52CF89CDD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E73313-1882-5A1F-4578-FA96AFFCC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2E2E74-188B-6D03-52C9-8EB546A5E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1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4E039-E4E0-464A-F3CD-10F1E2D0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3A2D14-6463-DD68-291F-FF9CDF202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73429E-28EE-1B07-9BF1-1F3C70266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91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051AB-EC65-1C96-16AA-30F15301E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897691-9D61-B37B-9FE0-60B7A3528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C1D835-2052-7F6A-E730-4AC0EC452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97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75EC2-BA1C-2014-1364-59BE24C91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535FF7-FC5E-0DC5-04EE-3A4B49A69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D15E96-1B2D-487D-8BFF-FDC1DC503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63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>
            <a:lvl1pPr>
              <a:defRPr b="1">
                <a:latin typeface="Titillium Web SemiBold" panose="00000700000000000000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itillium Web" panose="000005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fld id="{6E0C6B90-1837-41E6-B473-217D1BA6DD37}" type="datetime1">
              <a:rPr lang="ko-KR" altLang="en-US" smtClean="0"/>
              <a:pPr>
                <a:defRPr/>
              </a:pPr>
              <a:t>2025-05-27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8824806" y="6339724"/>
            <a:ext cx="1064568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tillium Web" panose="00000500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CCA769-1E6A-3014-071F-CB914CCE8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6439985"/>
            <a:ext cx="2622023" cy="30112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05364E7-5C98-326A-E33E-A4881687D0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2480" y="5640288"/>
            <a:ext cx="2311400" cy="839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05895E-3AEE-CC90-7AC9-714B629C3575}"/>
              </a:ext>
            </a:extLst>
          </p:cNvPr>
          <p:cNvSpPr/>
          <p:nvPr userDrawn="1"/>
        </p:nvSpPr>
        <p:spPr>
          <a:xfrm>
            <a:off x="0" y="0"/>
            <a:ext cx="9906000" cy="42909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770E1-E9E2-EC37-8930-16B95F2B04AB}"/>
              </a:ext>
            </a:extLst>
          </p:cNvPr>
          <p:cNvSpPr txBox="1"/>
          <p:nvPr userDrawn="1"/>
        </p:nvSpPr>
        <p:spPr>
          <a:xfrm>
            <a:off x="2144688" y="954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latin typeface="+mn-lt"/>
                <a:ea typeface="+mn-ea"/>
              </a:rPr>
              <a:t>AI-SoC Tutorial – May 28, 2025</a:t>
            </a:r>
            <a:endParaRPr lang="ko-KR" altLang="en-US" sz="2400" b="1" dirty="0">
              <a:latin typeface="+mn-lt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161DF9-7434-40D7-ECA4-0F05F2CAB2D5}"/>
              </a:ext>
            </a:extLst>
          </p:cNvPr>
          <p:cNvSpPr txBox="1"/>
          <p:nvPr userDrawn="1"/>
        </p:nvSpPr>
        <p:spPr>
          <a:xfrm>
            <a:off x="3224808" y="-23639"/>
            <a:ext cx="288032" cy="23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tillium Web" panose="00000500000000000000" pitchFamily="2" charset="0"/>
              </a:rPr>
              <a:t>2</a:t>
            </a:r>
            <a:endParaRPr lang="ko-KR" altLang="en-US" sz="900" b="1" dirty="0"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8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Titillium Web" panose="00000500000000000000" pitchFamily="2" charset="0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 sz="2000" baseline="0"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latinLnBrk="0">
              <a:defRPr sz="1800" baseline="0"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latinLnBrk="0">
              <a:defRPr sz="1600" baseline="0"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latinLnBrk="0">
              <a:defRPr sz="1400" baseline="0"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latinLnBrk="0">
              <a:defRPr sz="1400" baseline="0"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fld id="{1BF9901B-43A5-41C0-9D2A-DA1884F94EDA}" type="datetime1">
              <a:rPr lang="ko-KR" altLang="en-US" smtClean="0"/>
              <a:pPr>
                <a:defRPr/>
              </a:pPr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D5C279-4C7D-4D53-B7FE-145E3B5643B7}"/>
              </a:ext>
            </a:extLst>
          </p:cNvPr>
          <p:cNvSpPr/>
          <p:nvPr userDrawn="1"/>
        </p:nvSpPr>
        <p:spPr>
          <a:xfrm>
            <a:off x="0" y="6324600"/>
            <a:ext cx="9906000" cy="53687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A8BDD6-A6B7-4B5D-8DDF-BE0729CCE31F}"/>
              </a:ext>
            </a:extLst>
          </p:cNvPr>
          <p:cNvGrpSpPr/>
          <p:nvPr userDrawn="1"/>
        </p:nvGrpSpPr>
        <p:grpSpPr>
          <a:xfrm>
            <a:off x="3080792" y="6415100"/>
            <a:ext cx="2486020" cy="400110"/>
            <a:chOff x="2827020" y="6325572"/>
            <a:chExt cx="2486020" cy="4001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684F89-CE93-42E4-9AD4-D8FFCF42D1EF}"/>
                </a:ext>
              </a:extLst>
            </p:cNvPr>
            <p:cNvSpPr txBox="1"/>
            <p:nvPr userDrawn="1"/>
          </p:nvSpPr>
          <p:spPr>
            <a:xfrm>
              <a:off x="2827020" y="6356350"/>
              <a:ext cx="248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0" dirty="0">
                  <a:latin typeface="+mn-lt"/>
                  <a:ea typeface="+mn-ea"/>
                </a:rPr>
                <a:t>AI-SoC Tutorial</a:t>
              </a:r>
              <a:endParaRPr lang="ko-KR" altLang="en-US" sz="1800" b="0" dirty="0">
                <a:latin typeface="+mn-lt"/>
                <a:ea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6C8CFB-29B6-46D9-AF9B-A2A7491740AB}"/>
                </a:ext>
              </a:extLst>
            </p:cNvPr>
            <p:cNvSpPr txBox="1"/>
            <p:nvPr userDrawn="1"/>
          </p:nvSpPr>
          <p:spPr>
            <a:xfrm>
              <a:off x="3647495" y="6325572"/>
              <a:ext cx="27913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Titillium Web" panose="00000500000000000000" pitchFamily="2" charset="0"/>
                </a:rPr>
                <a:t>2</a:t>
              </a:r>
              <a:endParaRPr lang="ko-KR" altLang="en-US" sz="800" b="1" dirty="0">
                <a:latin typeface="Titillium Web" panose="00000500000000000000" pitchFamily="2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21D0C1C-BE5E-D79F-B4F8-056A3BE7D8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090" y="6389897"/>
            <a:ext cx="1723182" cy="541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B8EB07-568C-E045-9E39-F49FA22DC837}"/>
              </a:ext>
            </a:extLst>
          </p:cNvPr>
          <p:cNvSpPr txBox="1"/>
          <p:nvPr userDrawn="1"/>
        </p:nvSpPr>
        <p:spPr>
          <a:xfrm>
            <a:off x="4953000" y="6445878"/>
            <a:ext cx="17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0" dirty="0">
                <a:latin typeface="+mn-lt"/>
                <a:ea typeface="+mn-ea"/>
              </a:rPr>
              <a:t>– May 28, 2024</a:t>
            </a:r>
            <a:endParaRPr lang="ko-KR" altLang="en-US" sz="1800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12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>
                <a:latin typeface="Titillium Web" panose="00000500000000000000" pitchFamily="2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itillium Web" panose="000005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fld id="{67321526-FD5D-4B14-B9EA-8713AB5A3F99}" type="datetime1">
              <a:rPr lang="ko-KR" altLang="en-US" smtClean="0"/>
              <a:pPr>
                <a:defRPr/>
              </a:pPr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tillium Web" panose="00000500000000000000" pitchFamily="2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6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268413"/>
            <a:ext cx="89154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Titillium Web" panose="00000500000000000000" pitchFamily="2" charset="0"/>
                <a:ea typeface="굴림" charset="-127"/>
                <a:cs typeface="Open Sans Light" panose="020B0306030504020204" pitchFamily="34" charset="0"/>
              </a:defRPr>
            </a:lvl1pPr>
          </a:lstStyle>
          <a:p>
            <a:pPr>
              <a:defRPr/>
            </a:pPr>
            <a:fld id="{0571D07E-2E4A-4F88-8BE6-3B9A086D1C80}" type="datetime1">
              <a:rPr lang="ko-KR" altLang="en-US" smtClean="0"/>
              <a:pPr>
                <a:defRPr/>
              </a:pPr>
              <a:t>2025-05-27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tillium Web" panose="00000500000000000000" pitchFamily="2" charset="0"/>
                <a:ea typeface="굴림" charset="-127"/>
                <a:cs typeface="Open Sans Light" panose="020B0306030504020204" pitchFamily="34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117991" y="6444476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41113A1-E3F1-F34E-BDE6-573B182D09C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tillium Web" panose="00000500000000000000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l"/>
              <a:t>‹#›</a:t>
            </a:fld>
            <a:endParaRPr lang="en-US" dirty="0">
              <a:latin typeface="Titillium Web" panose="00000500000000000000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1" r:id="rId3"/>
  </p:sldLayoutIdLst>
  <p:hf sldNum="0"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sz="3600" b="1" kern="1200" baseline="0">
          <a:solidFill>
            <a:schemeClr val="accent2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1pPr>
      <a:lvl2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ahoma" panose="020B0604030504040204" pitchFamily="34" charset="0"/>
          <a:ea typeface="Arial" panose="020B0604020202020204" pitchFamily="34" charset="0"/>
          <a:cs typeface="Tahoma" panose="020B0604030504040204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 baseline="0">
          <a:solidFill>
            <a:schemeClr val="tx1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 baseline="0">
          <a:solidFill>
            <a:schemeClr val="tx1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 baseline="0">
          <a:solidFill>
            <a:schemeClr val="tx1"/>
          </a:solidFill>
          <a:latin typeface="Titillium Web" panose="00000500000000000000" pitchFamily="2" charset="0"/>
          <a:ea typeface="나눔바른고딕" panose="020B0603020101020101" pitchFamily="50" charset="-127"/>
          <a:cs typeface="Open Sans Light" panose="020B030603050402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thinkpot_&#50980;&#55148;&#51648;.pptx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0400" y="992893"/>
            <a:ext cx="8793163" cy="2652008"/>
          </a:xfrm>
          <a:effectLst/>
        </p:spPr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sz="4400" dirty="0"/>
              <a:t>자율주행을 위한 예외 조건에 대한 </a:t>
            </a:r>
            <a:br>
              <a:rPr lang="en-US" altLang="ko-KR" sz="4400" dirty="0"/>
            </a:br>
            <a:r>
              <a:rPr lang="ko-KR" altLang="en-US" sz="4400" dirty="0"/>
              <a:t>적응형 </a:t>
            </a:r>
            <a:r>
              <a:rPr lang="ko-KR" altLang="en-US" sz="4400" dirty="0" err="1"/>
              <a:t>점짐적</a:t>
            </a:r>
            <a:r>
              <a:rPr lang="ko-KR" altLang="en-US" sz="4400" dirty="0"/>
              <a:t> 런타임 학습</a:t>
            </a:r>
            <a:endParaRPr lang="en-US" altLang="ko-KR" sz="2800" b="0" dirty="0">
              <a:solidFill>
                <a:schemeClr val="tx1"/>
              </a:solidFill>
              <a:latin typeface="Titillium Web" panose="00000500000000000000" pitchFamily="2" charset="0"/>
              <a:ea typeface="+mn-ea"/>
            </a:endParaRPr>
          </a:p>
        </p:txBody>
      </p:sp>
      <p:sp>
        <p:nvSpPr>
          <p:cNvPr id="3075" name="부제목 2"/>
          <p:cNvSpPr>
            <a:spLocks noGrp="1"/>
          </p:cNvSpPr>
          <p:nvPr>
            <p:ph type="subTitle" idx="1"/>
          </p:nvPr>
        </p:nvSpPr>
        <p:spPr>
          <a:xfrm>
            <a:off x="1459088" y="4461280"/>
            <a:ext cx="7831138" cy="1419320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rgbClr val="565656"/>
                </a:solidFill>
                <a:ea typeface="굴림" panose="020B0600000101010101" pitchFamily="50" charset="-127"/>
              </a:rPr>
              <a:t>Heuijee Yun</a:t>
            </a:r>
          </a:p>
          <a:p>
            <a:pPr algn="r"/>
            <a:r>
              <a:rPr lang="en-US" altLang="ko-KR" sz="1800" b="1" dirty="0">
                <a:solidFill>
                  <a:srgbClr val="000000"/>
                </a:solidFill>
                <a:ea typeface="굴림" panose="020B0600000101010101" pitchFamily="50" charset="-127"/>
              </a:rPr>
              <a:t>AI</a:t>
            </a:r>
            <a:r>
              <a:rPr lang="en-US" altLang="ko-KR" sz="1800" dirty="0">
                <a:solidFill>
                  <a:srgbClr val="000000"/>
                </a:solidFill>
                <a:ea typeface="굴림" panose="020B0600000101010101" pitchFamily="50" charset="-127"/>
              </a:rPr>
              <a:t>-</a:t>
            </a:r>
            <a:r>
              <a:rPr lang="en-US" altLang="ko-KR" sz="1800" b="1" dirty="0">
                <a:solidFill>
                  <a:srgbClr val="000000"/>
                </a:solidFill>
                <a:ea typeface="굴림" panose="020B0600000101010101" pitchFamily="50" charset="-127"/>
              </a:rPr>
              <a:t>E</a:t>
            </a:r>
            <a:r>
              <a:rPr lang="en-US" altLang="ko-KR" sz="1800" dirty="0">
                <a:solidFill>
                  <a:srgbClr val="000000"/>
                </a:solidFill>
                <a:ea typeface="굴림" panose="020B0600000101010101" pitchFamily="50" charset="-127"/>
              </a:rPr>
              <a:t>mbedded </a:t>
            </a:r>
            <a:r>
              <a:rPr lang="en-US" altLang="ko-KR" sz="1800" b="1" dirty="0">
                <a:solidFill>
                  <a:srgbClr val="000000"/>
                </a:solidFill>
                <a:ea typeface="굴림" panose="020B0600000101010101" pitchFamily="50" charset="-127"/>
              </a:rPr>
              <a:t>S</a:t>
            </a:r>
            <a:r>
              <a:rPr lang="en-US" altLang="ko-KR" sz="1800" dirty="0">
                <a:solidFill>
                  <a:srgbClr val="000000"/>
                </a:solidFill>
                <a:ea typeface="굴림" panose="020B0600000101010101" pitchFamily="50" charset="-127"/>
              </a:rPr>
              <a:t>oftware </a:t>
            </a:r>
            <a:r>
              <a:rPr lang="en-US" altLang="ko-KR" sz="1800" b="1" dirty="0">
                <a:solidFill>
                  <a:srgbClr val="000000"/>
                </a:solidFill>
                <a:ea typeface="굴림" panose="020B0600000101010101" pitchFamily="50" charset="-127"/>
              </a:rPr>
              <a:t>o</a:t>
            </a:r>
            <a:r>
              <a:rPr lang="en-US" altLang="ko-KR" sz="1800" dirty="0">
                <a:solidFill>
                  <a:srgbClr val="000000"/>
                </a:solidFill>
                <a:ea typeface="굴림" panose="020B0600000101010101" pitchFamily="50" charset="-127"/>
              </a:rPr>
              <a:t>n </a:t>
            </a:r>
            <a:r>
              <a:rPr lang="en-US" altLang="ko-KR" sz="1800" b="1" dirty="0">
                <a:solidFill>
                  <a:srgbClr val="000000"/>
                </a:solidFill>
                <a:ea typeface="굴림" panose="020B0600000101010101" pitchFamily="50" charset="-127"/>
              </a:rPr>
              <a:t>C</a:t>
            </a:r>
            <a:r>
              <a:rPr lang="en-US" altLang="ko-KR" sz="1800" dirty="0">
                <a:solidFill>
                  <a:srgbClr val="000000"/>
                </a:solidFill>
                <a:ea typeface="굴림" panose="020B0600000101010101" pitchFamily="50" charset="-127"/>
              </a:rPr>
              <a:t>hip Lab.</a:t>
            </a:r>
          </a:p>
          <a:p>
            <a:pPr algn="r"/>
            <a:r>
              <a:rPr lang="en-US" altLang="ko-KR" sz="1800" dirty="0">
                <a:solidFill>
                  <a:srgbClr val="000000"/>
                </a:solidFill>
                <a:ea typeface="굴림" panose="020B0600000101010101" pitchFamily="50" charset="-127"/>
              </a:rPr>
              <a:t>School of Electronic and Electrical Engineering, KNU, KOREA</a:t>
            </a:r>
          </a:p>
          <a:p>
            <a:pPr algn="r"/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2025.05.28</a:t>
            </a:r>
            <a:endParaRPr lang="ko-KR" altLang="en-US" sz="2000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687B60-41EE-4152-92DE-4E03B1286319}"/>
              </a:ext>
            </a:extLst>
          </p:cNvPr>
          <p:cNvSpPr txBox="1"/>
          <p:nvPr/>
        </p:nvSpPr>
        <p:spPr>
          <a:xfrm>
            <a:off x="7109614" y="4847353"/>
            <a:ext cx="2791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tillium Web" panose="00000500000000000000" pitchFamily="2" charset="0"/>
              </a:rPr>
              <a:t>2</a:t>
            </a:r>
            <a:endParaRPr lang="ko-KR" altLang="en-US" sz="900" b="1" dirty="0"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1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4271E-0B73-BB33-D630-8567D7661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F7FAFCA8-2EC2-50AF-8F18-6CC851FE792E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OOD </a:t>
            </a:r>
            <a:r>
              <a:rPr lang="ko-KR" altLang="en-US" b="1" dirty="0"/>
              <a:t>탐지 </a:t>
            </a:r>
            <a:endParaRPr lang="en-US" altLang="ko-KR" b="1" dirty="0"/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모델 추론 및 </a:t>
            </a:r>
            <a:r>
              <a:rPr lang="en-US" altLang="ko-KR" sz="1800" dirty="0">
                <a:latin typeface="나눔바른고딕" panose="020B0603020101020101" pitchFamily="50" charset="-127"/>
              </a:rPr>
              <a:t>OOD </a:t>
            </a:r>
            <a:r>
              <a:rPr lang="ko-KR" altLang="en-US" sz="1800" dirty="0">
                <a:latin typeface="나눔바른고딕" panose="020B0603020101020101" pitchFamily="50" charset="-127"/>
              </a:rPr>
              <a:t>감지</a:t>
            </a:r>
            <a:endParaRPr lang="en-US" altLang="ko-KR" sz="1800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42F167-CE1C-1873-67B2-05F21153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실습 </a:t>
            </a:r>
            <a:r>
              <a:rPr lang="en-US" altLang="ko-KR" sz="3200" dirty="0"/>
              <a:t>- 1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2D7C3C-E48B-994C-2712-106653576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700808"/>
            <a:ext cx="3816424" cy="21330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8AEC37-EEBE-E7E0-C86C-959FC66A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4365104"/>
            <a:ext cx="8743505" cy="1790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28BEE5-5052-7B39-07FC-BAC01C75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256" y="836712"/>
            <a:ext cx="4811067" cy="30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50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5"/>
    </mc:Choice>
    <mc:Fallback>
      <p:transition spd="slow" advTm="356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1ABD-A4FF-73EA-6A0A-1714B8489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598EE219-E810-A9C9-94FD-00555F452FD4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적응적 런타임 업데이트</a:t>
            </a:r>
            <a:endParaRPr lang="en-US" altLang="ko-KR" b="1" dirty="0"/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실습 환경</a:t>
            </a:r>
            <a:r>
              <a:rPr lang="en-US" altLang="ko-KR" sz="1800" dirty="0">
                <a:latin typeface="나눔바른고딕" panose="020B0603020101020101" pitchFamily="50" charset="-127"/>
              </a:rPr>
              <a:t>: </a:t>
            </a:r>
            <a:r>
              <a:rPr lang="ko-KR" altLang="en-US" sz="1800" dirty="0">
                <a:latin typeface="나눔바른고딕" panose="020B0603020101020101" pitchFamily="50" charset="-127"/>
              </a:rPr>
              <a:t> </a:t>
            </a:r>
            <a:r>
              <a:rPr lang="en-US" altLang="ko-KR" sz="1800" dirty="0" err="1">
                <a:latin typeface="나눔바른고딕" panose="020B0603020101020101" pitchFamily="50" charset="-127"/>
              </a:rPr>
              <a:t>Colab</a:t>
            </a:r>
            <a:r>
              <a:rPr lang="en-US" altLang="ko-KR" sz="1800" dirty="0">
                <a:latin typeface="나눔바른고딕" panose="020B0603020101020101" pitchFamily="50" charset="-127"/>
              </a:rPr>
              <a:t>, </a:t>
            </a:r>
            <a:r>
              <a:rPr lang="en-US" altLang="ko-KR" sz="1800" dirty="0" err="1">
                <a:latin typeface="나눔바른고딕" panose="020B0603020101020101" pitchFamily="50" charset="-127"/>
              </a:rPr>
              <a:t>PyTorch</a:t>
            </a:r>
            <a:r>
              <a:rPr lang="en-US" altLang="ko-KR" sz="1800" dirty="0">
                <a:latin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</a:rPr>
              <a:t>간단한 </a:t>
            </a:r>
            <a:r>
              <a:rPr lang="en-US" altLang="ko-KR" sz="1800" dirty="0">
                <a:latin typeface="나눔바른고딕" panose="020B0603020101020101" pitchFamily="50" charset="-127"/>
              </a:rPr>
              <a:t>CIFAR10 + SVHN </a:t>
            </a:r>
            <a:r>
              <a:rPr lang="ko-KR" altLang="en-US" sz="1800" dirty="0">
                <a:latin typeface="나눔바른고딕" panose="020B0603020101020101" pitchFamily="50" charset="-127"/>
              </a:rPr>
              <a:t>분류기 기반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감지된 예외 상황</a:t>
            </a:r>
            <a:r>
              <a:rPr lang="en-US" altLang="ko-KR" sz="1800" dirty="0">
                <a:latin typeface="나눔바른고딕" panose="020B0603020101020101" pitchFamily="50" charset="-127"/>
              </a:rPr>
              <a:t>(OOD)</a:t>
            </a:r>
            <a:r>
              <a:rPr lang="ko-KR" altLang="en-US" sz="1800" dirty="0">
                <a:latin typeface="나눔바른고딕" panose="020B0603020101020101" pitchFamily="50" charset="-127"/>
              </a:rPr>
              <a:t>에 대해 미리 학습된 모델을 전체 </a:t>
            </a:r>
            <a:r>
              <a:rPr lang="ko-KR" altLang="en-US" sz="1800" dirty="0" err="1">
                <a:latin typeface="나눔바른고딕" panose="020B0603020101020101" pitchFamily="50" charset="-127"/>
              </a:rPr>
              <a:t>재학습</a:t>
            </a:r>
            <a:r>
              <a:rPr lang="ko-KR" altLang="en-US" sz="1800" dirty="0">
                <a:latin typeface="나눔바른고딕" panose="020B0603020101020101" pitchFamily="50" charset="-127"/>
              </a:rPr>
              <a:t> 없이 부분적으로 적응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en-US" altLang="ko-KR" sz="1800" dirty="0">
                <a:latin typeface="나눔바른고딕" panose="020B0603020101020101" pitchFamily="50" charset="-127"/>
              </a:rPr>
              <a:t>Replay Buffer </a:t>
            </a:r>
            <a:r>
              <a:rPr lang="ko-KR" altLang="en-US" sz="1800" dirty="0">
                <a:latin typeface="나눔바른고딕" panose="020B0603020101020101" pitchFamily="50" charset="-127"/>
              </a:rPr>
              <a:t>생성 </a:t>
            </a:r>
            <a:r>
              <a:rPr lang="en-US" altLang="ko-KR" sz="1800" dirty="0">
                <a:latin typeface="나눔바른고딕" panose="020B0603020101020101" pitchFamily="50" charset="-127"/>
              </a:rPr>
              <a:t>– </a:t>
            </a:r>
            <a:r>
              <a:rPr lang="ko-KR" altLang="en-US" sz="1800" dirty="0">
                <a:latin typeface="나눔바른고딕" panose="020B0603020101020101" pitchFamily="50" charset="-127"/>
              </a:rPr>
              <a:t>예외 샘플을 저장할 버퍼 구현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모델 정의 및 초기 학습 </a:t>
            </a:r>
            <a:r>
              <a:rPr lang="en-US" altLang="ko-KR" sz="1800" dirty="0">
                <a:latin typeface="나눔바른고딕" panose="020B0603020101020101" pitchFamily="50" charset="-127"/>
              </a:rPr>
              <a:t>– CIFAR-10 CNN </a:t>
            </a:r>
            <a:r>
              <a:rPr lang="ko-KR" altLang="en-US" sz="1800" dirty="0">
                <a:latin typeface="나눔바른고딕" panose="020B0603020101020101" pitchFamily="50" charset="-127"/>
              </a:rPr>
              <a:t>모델 훈련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저장된 예외 샘플 로딩 </a:t>
            </a:r>
            <a:r>
              <a:rPr lang="en-US" altLang="ko-KR" sz="1800" dirty="0">
                <a:latin typeface="나눔바른고딕" panose="020B0603020101020101" pitchFamily="50" charset="-127"/>
              </a:rPr>
              <a:t>– buffer</a:t>
            </a:r>
            <a:r>
              <a:rPr lang="ko-KR" altLang="en-US" sz="1800" dirty="0">
                <a:latin typeface="나눔바른고딕" panose="020B0603020101020101" pitchFamily="50" charset="-127"/>
              </a:rPr>
              <a:t>에 감지된 </a:t>
            </a:r>
            <a:r>
              <a:rPr lang="en-US" altLang="ko-KR" sz="1800" dirty="0">
                <a:latin typeface="나눔바른고딕" panose="020B0603020101020101" pitchFamily="50" charset="-127"/>
              </a:rPr>
              <a:t>SVHN </a:t>
            </a:r>
            <a:r>
              <a:rPr lang="ko-KR" altLang="en-US" sz="1800" dirty="0">
                <a:latin typeface="나눔바른고딕" panose="020B0603020101020101" pitchFamily="50" charset="-127"/>
              </a:rPr>
              <a:t>등 샘플 저장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모델 일부 레이어만 업데이트 </a:t>
            </a:r>
            <a:r>
              <a:rPr lang="en-US" altLang="ko-KR" sz="1800" dirty="0">
                <a:latin typeface="나눔바른고딕" panose="020B0603020101020101" pitchFamily="50" charset="-127"/>
              </a:rPr>
              <a:t>– FC layer</a:t>
            </a:r>
            <a:r>
              <a:rPr lang="ko-KR" altLang="en-US" sz="1800" dirty="0">
                <a:latin typeface="나눔바른고딕" panose="020B0603020101020101" pitchFamily="50" charset="-127"/>
              </a:rPr>
              <a:t>만 점진적 학습 수행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en-US" altLang="ko-KR" sz="1800" dirty="0">
                <a:latin typeface="나눔바른고딕" panose="020B0603020101020101" pitchFamily="50" charset="-127"/>
              </a:rPr>
              <a:t>Before/After </a:t>
            </a:r>
            <a:r>
              <a:rPr lang="ko-KR" altLang="en-US" sz="1800" dirty="0">
                <a:latin typeface="나눔바른고딕" panose="020B0603020101020101" pitchFamily="50" charset="-127"/>
              </a:rPr>
              <a:t>성능 비교 </a:t>
            </a:r>
            <a:r>
              <a:rPr lang="en-US" altLang="ko-KR" sz="1800" dirty="0">
                <a:latin typeface="나눔바른고딕" panose="020B0603020101020101" pitchFamily="50" charset="-127"/>
              </a:rPr>
              <a:t>– </a:t>
            </a:r>
            <a:r>
              <a:rPr lang="ko-KR" altLang="en-US" sz="1800" dirty="0">
                <a:latin typeface="나눔바른고딕" panose="020B0603020101020101" pitchFamily="50" charset="-127"/>
              </a:rPr>
              <a:t>적응 전</a:t>
            </a:r>
            <a:r>
              <a:rPr lang="en-US" altLang="ko-KR" sz="1800" dirty="0">
                <a:latin typeface="나눔바른고딕" panose="020B0603020101020101" pitchFamily="50" charset="-127"/>
              </a:rPr>
              <a:t>/</a:t>
            </a:r>
            <a:r>
              <a:rPr lang="ko-KR" altLang="en-US" sz="1800" dirty="0">
                <a:latin typeface="나눔바른고딕" panose="020B0603020101020101" pitchFamily="50" charset="-127"/>
              </a:rPr>
              <a:t>후 정확도 비교</a:t>
            </a:r>
            <a:endParaRPr lang="en-US" altLang="ko-KR" sz="1800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E90096-5309-ED7F-3DC1-31D7A915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실습 </a:t>
            </a:r>
            <a:r>
              <a:rPr lang="en-US" altLang="ko-KR" sz="3200" dirty="0"/>
              <a:t>-2 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19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5"/>
    </mc:Choice>
    <mc:Fallback xmlns="">
      <p:transition spd="slow" advTm="3561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609C1-7032-81CC-B00E-8D92ABEFA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D36EB2A6-7511-B2C4-2A3A-99C05B48B077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적응적 런타임 업데이트</a:t>
            </a:r>
            <a:endParaRPr lang="en-US" altLang="ko-KR" b="1" dirty="0"/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</a:rPr>
              <a:t>OOD</a:t>
            </a:r>
            <a:r>
              <a:rPr lang="ko-KR" altLang="en-US" sz="1800" dirty="0">
                <a:latin typeface="나눔바른고딕" panose="020B0603020101020101" pitchFamily="50" charset="-127"/>
              </a:rPr>
              <a:t> 저장용 버퍼 구성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바른고딕" panose="020B0603020101020101" pitchFamily="50" charset="-127"/>
              </a:rPr>
              <a:t>예외 상황 발생 시 샘플을 순차 저장할 수 있도록 </a:t>
            </a:r>
            <a:r>
              <a:rPr lang="en-US" altLang="ko-KR" sz="1800" dirty="0">
                <a:latin typeface="나눔바른고딕" panose="020B0603020101020101" pitchFamily="50" charset="-127"/>
              </a:rPr>
              <a:t>FIFO </a:t>
            </a:r>
            <a:r>
              <a:rPr lang="ko-KR" altLang="en-US" sz="1800" dirty="0">
                <a:latin typeface="나눔바른고딕" panose="020B0603020101020101" pitchFamily="50" charset="-127"/>
              </a:rPr>
              <a:t>구조로 관리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6270C8-A5B1-49BF-08F0-54C19BF75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실습 </a:t>
            </a:r>
            <a:r>
              <a:rPr lang="en-US" altLang="ko-KR" sz="3200" dirty="0"/>
              <a:t>-2 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152D6-7DE0-DB46-7797-09EFF47D0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2060848"/>
            <a:ext cx="5549428" cy="20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6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5"/>
    </mc:Choice>
    <mc:Fallback>
      <p:transition spd="slow" advTm="3561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19C8D-8D69-0DB2-7E28-BCFFCC7C9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3519022D-7962-C9E0-89D1-D61522BB1D47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적응적 런타임 업데이트</a:t>
            </a:r>
            <a:endParaRPr lang="en-US" altLang="ko-KR" b="1" dirty="0"/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모델 정의 및 초기 학습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D9ADA6-4CFB-E0E3-1F81-E394003D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실습 </a:t>
            </a:r>
            <a:r>
              <a:rPr lang="en-US" altLang="ko-KR" sz="3200" dirty="0"/>
              <a:t>-2 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22A088-ABB8-0265-BAF4-D13D0721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772817"/>
            <a:ext cx="2767672" cy="4464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DB1C8F-3254-E867-CA2C-A77BA4169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848" y="2060848"/>
            <a:ext cx="6208240" cy="13059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E62691-5EBC-60D0-748A-1A5ABC776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673" y="3631045"/>
            <a:ext cx="5900589" cy="246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9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5"/>
    </mc:Choice>
    <mc:Fallback>
      <p:transition spd="slow" advTm="3561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73C9-F1B3-EF8C-974B-E65F6CE85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43992C36-66E1-150B-8F02-8609CD5DA433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적응적 런타임 업데이트</a:t>
            </a:r>
            <a:endParaRPr lang="en-US" altLang="ko-KR" b="1" dirty="0"/>
          </a:p>
          <a:p>
            <a:r>
              <a:rPr lang="en-US" altLang="ko-KR" sz="1800" dirty="0">
                <a:latin typeface="나눔바른고딕" panose="020B0603020101020101" pitchFamily="50" charset="-127"/>
              </a:rPr>
              <a:t>CIFAR10 </a:t>
            </a:r>
            <a:r>
              <a:rPr lang="ko-KR" altLang="en-US" sz="1800" dirty="0">
                <a:latin typeface="나눔바른고딕" panose="020B0603020101020101" pitchFamily="50" charset="-127"/>
              </a:rPr>
              <a:t>만 학습된 모델의 </a:t>
            </a:r>
            <a:r>
              <a:rPr lang="en-US" altLang="ko-KR" sz="1800" dirty="0">
                <a:latin typeface="나눔바른고딕" panose="020B0603020101020101" pitchFamily="50" charset="-127"/>
              </a:rPr>
              <a:t>output </a:t>
            </a:r>
            <a:r>
              <a:rPr lang="ko-KR" altLang="en-US" sz="1800" dirty="0">
                <a:latin typeface="나눔바른고딕" panose="020B0603020101020101" pitchFamily="50" charset="-127"/>
              </a:rPr>
              <a:t>확장 </a:t>
            </a:r>
            <a:r>
              <a:rPr lang="en-US" altLang="ko-KR" sz="1800" dirty="0">
                <a:latin typeface="나눔바른고딕" panose="020B0603020101020101" pitchFamily="50" charset="-127"/>
              </a:rPr>
              <a:t>(10-&gt;12)</a:t>
            </a:r>
          </a:p>
          <a:p>
            <a:pPr>
              <a:buFontTx/>
              <a:buChar char="-"/>
            </a:pPr>
            <a:r>
              <a:rPr lang="ko-KR" altLang="en-US" sz="1800" dirty="0">
                <a:latin typeface="나눔바른고딕" panose="020B0603020101020101" pitchFamily="50" charset="-127"/>
              </a:rPr>
              <a:t>기존 </a:t>
            </a:r>
            <a:r>
              <a:rPr lang="en-US" altLang="ko-KR" sz="1800" dirty="0">
                <a:latin typeface="나눔바른고딕" panose="020B0603020101020101" pitchFamily="50" charset="-127"/>
              </a:rPr>
              <a:t>classifier</a:t>
            </a:r>
            <a:r>
              <a:rPr lang="ko-KR" altLang="en-US" sz="1800" dirty="0">
                <a:latin typeface="나눔바른고딕" panose="020B0603020101020101" pitchFamily="50" charset="-127"/>
              </a:rPr>
              <a:t>의 출력층을 </a:t>
            </a:r>
            <a:r>
              <a:rPr lang="en-US" altLang="ko-KR" sz="1800" dirty="0">
                <a:latin typeface="나눔바른고딕" panose="020B0603020101020101" pitchFamily="50" charset="-127"/>
              </a:rPr>
              <a:t>12</a:t>
            </a:r>
            <a:r>
              <a:rPr lang="ko-KR" altLang="en-US" sz="1800" dirty="0">
                <a:latin typeface="나눔바른고딕" panose="020B0603020101020101" pitchFamily="50" charset="-127"/>
              </a:rPr>
              <a:t>개로 확장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바른고딕" panose="020B0603020101020101" pitchFamily="50" charset="-127"/>
              </a:rPr>
              <a:t>기존 </a:t>
            </a:r>
            <a:r>
              <a:rPr lang="en-US" altLang="ko-KR" sz="1800" dirty="0">
                <a:latin typeface="나눔바른고딕" panose="020B0603020101020101" pitchFamily="50" charset="-127"/>
              </a:rPr>
              <a:t>weight</a:t>
            </a:r>
            <a:r>
              <a:rPr lang="ko-KR" altLang="en-US" sz="1800" dirty="0">
                <a:latin typeface="나눔바른고딕" panose="020B0603020101020101" pitchFamily="50" charset="-127"/>
              </a:rPr>
              <a:t>는 그대로 유지</a:t>
            </a:r>
            <a:r>
              <a:rPr lang="en-US" altLang="ko-KR" sz="1800" dirty="0">
                <a:latin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</a:rPr>
              <a:t>새로운 </a:t>
            </a:r>
            <a:r>
              <a:rPr lang="en-US" altLang="ko-KR" sz="1800" dirty="0">
                <a:latin typeface="나눔바른고딕" panose="020B0603020101020101" pitchFamily="50" charset="-127"/>
              </a:rPr>
              <a:t>weight</a:t>
            </a:r>
            <a:r>
              <a:rPr lang="ko-KR" altLang="en-US" sz="1800" dirty="0">
                <a:latin typeface="나눔바른고딕" panose="020B0603020101020101" pitchFamily="50" charset="-127"/>
              </a:rPr>
              <a:t>만 추가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en-US" altLang="ko-KR" sz="1800" dirty="0">
                <a:latin typeface="나눔바른고딕" panose="020B0603020101020101" pitchFamily="50" charset="-127"/>
              </a:rPr>
              <a:t>SVHN </a:t>
            </a:r>
            <a:r>
              <a:rPr lang="ko-KR" altLang="en-US" sz="1800" dirty="0">
                <a:latin typeface="나눔바른고딕" panose="020B0603020101020101" pitchFamily="50" charset="-127"/>
              </a:rPr>
              <a:t>데이터 필터링</a:t>
            </a:r>
            <a:endParaRPr lang="en-US" altLang="ko-KR" sz="1800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AFC021-7D2B-8E6E-00E7-96B2AB9B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실습 </a:t>
            </a:r>
            <a:r>
              <a:rPr lang="en-US" altLang="ko-KR" sz="3200" dirty="0"/>
              <a:t>-2 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EB236C-0F2A-7907-A1F3-86F245AD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83" y="2420888"/>
            <a:ext cx="4273657" cy="17281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B75DB7-FFA3-419F-1DBB-35510F67A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792" y="4221088"/>
            <a:ext cx="6161584" cy="19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6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5"/>
    </mc:Choice>
    <mc:Fallback>
      <p:transition spd="slow" advTm="3561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CC198-44F9-7253-18CA-5DBF76B2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D4F54DD3-6951-AF9D-50F9-414F255E4E49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적응적 런타임 업데이트</a:t>
            </a:r>
            <a:endParaRPr lang="en-US" altLang="ko-KR" b="1" dirty="0"/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점진적 학습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 err="1">
                <a:latin typeface="나눔바른고딕" panose="020B0603020101020101" pitchFamily="50" charset="-127"/>
              </a:rPr>
              <a:t>model.freeze_features</a:t>
            </a:r>
            <a:r>
              <a:rPr lang="en-US" altLang="ko-KR" sz="1800" dirty="0">
                <a:latin typeface="나눔바른고딕" panose="020B0603020101020101" pitchFamily="50" charset="-127"/>
              </a:rPr>
              <a:t>()</a:t>
            </a:r>
            <a:r>
              <a:rPr lang="ko-KR" altLang="en-US" sz="1800" dirty="0">
                <a:latin typeface="나눔바른고딕" panose="020B0603020101020101" pitchFamily="50" charset="-127"/>
              </a:rPr>
              <a:t>로 </a:t>
            </a:r>
            <a:r>
              <a:rPr lang="en-US" altLang="ko-KR" sz="1800" dirty="0">
                <a:latin typeface="나눔바른고딕" panose="020B0603020101020101" pitchFamily="50" charset="-127"/>
              </a:rPr>
              <a:t>feature extractor </a:t>
            </a:r>
            <a:r>
              <a:rPr lang="ko-KR" altLang="en-US" sz="1800" dirty="0">
                <a:latin typeface="나눔바른고딕" panose="020B0603020101020101" pitchFamily="50" charset="-127"/>
              </a:rPr>
              <a:t>고정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 err="1">
                <a:latin typeface="나눔바른고딕" panose="020B0603020101020101" pitchFamily="50" charset="-127"/>
              </a:rPr>
              <a:t>model.classifier</a:t>
            </a:r>
            <a:r>
              <a:rPr lang="ko-KR" altLang="en-US" sz="1800" dirty="0">
                <a:latin typeface="나눔바른고딕" panose="020B0603020101020101" pitchFamily="50" charset="-127"/>
              </a:rPr>
              <a:t>만 </a:t>
            </a:r>
            <a:r>
              <a:rPr lang="en-US" altLang="ko-KR" sz="1800" dirty="0">
                <a:latin typeface="나눔바른고딕" panose="020B0603020101020101" pitchFamily="50" charset="-127"/>
              </a:rPr>
              <a:t>optimizer</a:t>
            </a:r>
            <a:r>
              <a:rPr lang="ko-KR" altLang="en-US" sz="1800" dirty="0">
                <a:latin typeface="나눔바른고딕" panose="020B0603020101020101" pitchFamily="50" charset="-127"/>
              </a:rPr>
              <a:t>로 업데이트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</a:rPr>
              <a:t>* </a:t>
            </a:r>
            <a:r>
              <a:rPr lang="ko-KR" altLang="en-US" sz="1800" dirty="0">
                <a:latin typeface="나눔바른고딕" panose="020B0603020101020101" pitchFamily="50" charset="-127"/>
              </a:rPr>
              <a:t>하지만</a:t>
            </a:r>
            <a:r>
              <a:rPr lang="en-US" altLang="ko-KR" sz="1800" dirty="0">
                <a:latin typeface="나눔바른고딕" panose="020B0603020101020101" pitchFamily="50" charset="-127"/>
              </a:rPr>
              <a:t>, classifier(</a:t>
            </a:r>
            <a:r>
              <a:rPr lang="ko-KR" altLang="en-US" sz="1800" dirty="0">
                <a:latin typeface="나눔바른고딕" panose="020B0603020101020101" pitchFamily="50" charset="-127"/>
              </a:rPr>
              <a:t>마지막 </a:t>
            </a:r>
            <a:r>
              <a:rPr lang="en-US" altLang="ko-KR" sz="1800" dirty="0">
                <a:latin typeface="나눔바른고딕" panose="020B0603020101020101" pitchFamily="50" charset="-127"/>
              </a:rPr>
              <a:t>FC </a:t>
            </a:r>
            <a:r>
              <a:rPr lang="ko-KR" altLang="en-US" sz="1800" dirty="0">
                <a:latin typeface="나눔바른고딕" panose="020B0603020101020101" pitchFamily="50" charset="-127"/>
              </a:rPr>
              <a:t>레이어</a:t>
            </a:r>
            <a:r>
              <a:rPr lang="en-US" altLang="ko-KR" sz="1800" dirty="0">
                <a:latin typeface="나눔바른고딕" panose="020B0603020101020101" pitchFamily="50" charset="-127"/>
              </a:rPr>
              <a:t>)</a:t>
            </a:r>
            <a:r>
              <a:rPr lang="ko-KR" altLang="en-US" sz="1800" dirty="0">
                <a:latin typeface="나눔바른고딕" panose="020B0603020101020101" pitchFamily="50" charset="-127"/>
              </a:rPr>
              <a:t>는 새 클래스</a:t>
            </a:r>
            <a:r>
              <a:rPr lang="en-US" altLang="ko-KR" sz="1800" dirty="0">
                <a:latin typeface="나눔바른고딕" panose="020B0603020101020101" pitchFamily="50" charset="-127"/>
              </a:rPr>
              <a:t>(SVHN 7, 8)</a:t>
            </a:r>
            <a:r>
              <a:rPr lang="ko-KR" altLang="en-US" sz="1800" dirty="0">
                <a:latin typeface="나눔바른고딕" panose="020B0603020101020101" pitchFamily="50" charset="-127"/>
              </a:rPr>
              <a:t>만을 대상으로 학습하게 되면 기존 </a:t>
            </a:r>
            <a:r>
              <a:rPr lang="en-US" altLang="ko-KR" sz="1800" dirty="0">
                <a:latin typeface="나눔바른고딕" panose="020B0603020101020101" pitchFamily="50" charset="-127"/>
              </a:rPr>
              <a:t>CIFAR-10 </a:t>
            </a:r>
            <a:r>
              <a:rPr lang="ko-KR" altLang="en-US" sz="1800" dirty="0">
                <a:latin typeface="나눔바른고딕" panose="020B0603020101020101" pitchFamily="50" charset="-127"/>
              </a:rPr>
              <a:t>클래스에 대한 분류 가중치가 덮어써지거나</a:t>
            </a:r>
            <a:r>
              <a:rPr lang="en-US" altLang="ko-KR" sz="1800" dirty="0">
                <a:latin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</a:rPr>
              <a:t>무시될 수 있음</a:t>
            </a:r>
            <a:r>
              <a:rPr lang="en-US" altLang="ko-KR" sz="1800" dirty="0">
                <a:latin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EF6F33-2616-C028-3BFA-DD8D2393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실습 </a:t>
            </a:r>
            <a:r>
              <a:rPr lang="en-US" altLang="ko-KR" sz="3200" dirty="0"/>
              <a:t>-2 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4B5CCB-3038-2068-3AD1-6D330951B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2990611"/>
            <a:ext cx="6753200" cy="3132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0F2454-6008-FD24-16E6-51993A606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50" y="3436528"/>
            <a:ext cx="4160912" cy="11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9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5"/>
    </mc:Choice>
    <mc:Fallback>
      <p:transition spd="slow" advTm="3561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02BB7-684E-5621-6B5C-76CC3D3EB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182DECA1-AE4A-E0FF-2F22-BC5098F119AC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적응적 런타임 업데이트</a:t>
            </a:r>
            <a:endParaRPr lang="en-US" altLang="ko-KR" b="1" dirty="0"/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점진적 학습 평가 </a:t>
            </a:r>
            <a:r>
              <a:rPr lang="en-US" altLang="ko-KR" sz="1800" dirty="0">
                <a:latin typeface="나눔바른고딕" panose="020B0603020101020101" pitchFamily="50" charset="-127"/>
              </a:rPr>
              <a:t>- 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</a:rPr>
              <a:t>Catastrophic Forgetting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나눔바른고딕" panose="020B0603020101020101" pitchFamily="50" charset="-127"/>
              </a:rPr>
              <a:t>classifier(</a:t>
            </a:r>
            <a:r>
              <a:rPr lang="ko-KR" altLang="en-US" sz="1800" dirty="0">
                <a:latin typeface="나눔바른고딕" panose="020B0603020101020101" pitchFamily="50" charset="-127"/>
              </a:rPr>
              <a:t>마지막 </a:t>
            </a:r>
            <a:r>
              <a:rPr lang="en-US" altLang="ko-KR" sz="1800" dirty="0">
                <a:latin typeface="나눔바른고딕" panose="020B0603020101020101" pitchFamily="50" charset="-127"/>
              </a:rPr>
              <a:t>FC </a:t>
            </a:r>
            <a:r>
              <a:rPr lang="ko-KR" altLang="en-US" sz="1800" dirty="0">
                <a:latin typeface="나눔바른고딕" panose="020B0603020101020101" pitchFamily="50" charset="-127"/>
              </a:rPr>
              <a:t>레이어</a:t>
            </a:r>
            <a:r>
              <a:rPr lang="en-US" altLang="ko-KR" sz="1800" dirty="0">
                <a:latin typeface="나눔바른고딕" panose="020B0603020101020101" pitchFamily="50" charset="-127"/>
              </a:rPr>
              <a:t>)</a:t>
            </a:r>
            <a:r>
              <a:rPr lang="ko-KR" altLang="en-US" sz="1800" dirty="0">
                <a:latin typeface="나눔바른고딕" panose="020B0603020101020101" pitchFamily="50" charset="-127"/>
              </a:rPr>
              <a:t>는 새 클래스</a:t>
            </a:r>
            <a:r>
              <a:rPr lang="en-US" altLang="ko-KR" sz="1800" dirty="0">
                <a:latin typeface="나눔바른고딕" panose="020B0603020101020101" pitchFamily="50" charset="-127"/>
              </a:rPr>
              <a:t>(SVHN 7, 8)</a:t>
            </a:r>
            <a:r>
              <a:rPr lang="ko-KR" altLang="en-US" sz="1800" dirty="0">
                <a:latin typeface="나눔바른고딕" panose="020B0603020101020101" pitchFamily="50" charset="-127"/>
              </a:rPr>
              <a:t>만을 대상으로 학습하게 되면 기존 </a:t>
            </a:r>
            <a:r>
              <a:rPr lang="en-US" altLang="ko-KR" sz="1800" dirty="0">
                <a:latin typeface="나눔바른고딕" panose="020B0603020101020101" pitchFamily="50" charset="-127"/>
              </a:rPr>
              <a:t>CIFAR-10 </a:t>
            </a:r>
            <a:r>
              <a:rPr lang="ko-KR" altLang="en-US" sz="1800" dirty="0">
                <a:latin typeface="나눔바른고딕" panose="020B0603020101020101" pitchFamily="50" charset="-127"/>
              </a:rPr>
              <a:t>클래스에 대한 분류 가중치가 덮어써지거나</a:t>
            </a:r>
            <a:r>
              <a:rPr lang="en-US" altLang="ko-KR" sz="1800" dirty="0">
                <a:latin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</a:rPr>
              <a:t>무시될 수 있음</a:t>
            </a:r>
            <a:r>
              <a:rPr lang="en-US" altLang="ko-KR" sz="1800" dirty="0">
                <a:latin typeface="나눔바른고딕" panose="020B0603020101020101" pitchFamily="50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dirty="0">
                <a:latin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</a:rPr>
              <a:t>feature extractor</a:t>
            </a:r>
            <a:r>
              <a:rPr lang="ko-KR" altLang="en-US" sz="1800" dirty="0">
                <a:latin typeface="나눔바른고딕" panose="020B0603020101020101" pitchFamily="50" charset="-127"/>
              </a:rPr>
              <a:t>를 </a:t>
            </a:r>
            <a:r>
              <a:rPr lang="en-US" altLang="ko-KR" sz="1800" dirty="0">
                <a:latin typeface="나눔바른고딕" panose="020B0603020101020101" pitchFamily="50" charset="-127"/>
              </a:rPr>
              <a:t>freeze</a:t>
            </a:r>
            <a:r>
              <a:rPr lang="ko-KR" altLang="en-US" sz="1800" dirty="0">
                <a:latin typeface="나눔바른고딕" panose="020B0603020101020101" pitchFamily="50" charset="-127"/>
              </a:rPr>
              <a:t>해도 </a:t>
            </a:r>
            <a:r>
              <a:rPr lang="en-US" altLang="ko-KR" sz="1800" dirty="0">
                <a:latin typeface="나눔바른고딕" panose="020B0603020101020101" pitchFamily="50" charset="-127"/>
              </a:rPr>
              <a:t>classifier</a:t>
            </a:r>
            <a:r>
              <a:rPr lang="ko-KR" altLang="en-US" sz="1800" dirty="0">
                <a:latin typeface="나눔바른고딕" panose="020B0603020101020101" pitchFamily="50" charset="-127"/>
              </a:rPr>
              <a:t>가 기존 클래스에 대해 “</a:t>
            </a:r>
            <a:r>
              <a:rPr lang="ko-KR" altLang="en-US" sz="1800" dirty="0" err="1">
                <a:latin typeface="나눔바른고딕" panose="020B0603020101020101" pitchFamily="50" charset="-127"/>
              </a:rPr>
              <a:t>망각”할</a:t>
            </a:r>
            <a:r>
              <a:rPr lang="ko-KR" altLang="en-US" sz="1800" dirty="0">
                <a:latin typeface="나눔바른고딕" panose="020B0603020101020101" pitchFamily="50" charset="-127"/>
              </a:rPr>
              <a:t> 수 있음</a:t>
            </a:r>
            <a:r>
              <a:rPr lang="en-US" altLang="ko-KR" sz="1800" dirty="0">
                <a:latin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B214C7-986F-DB57-6B0F-2618FDDE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실습 </a:t>
            </a:r>
            <a:r>
              <a:rPr lang="en-US" altLang="ko-KR" sz="3200" dirty="0"/>
              <a:t>-2 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1ACD05-478B-0A3E-C8E0-E16DFB54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2996952"/>
            <a:ext cx="3384376" cy="11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1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5"/>
    </mc:Choice>
    <mc:Fallback>
      <p:transition spd="slow" advTm="3561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3326-505A-6742-1F83-C07C5B622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7E598D7D-E32B-3FC8-4C1D-844735C1CDB0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적응적 런타임 업데이트</a:t>
            </a:r>
            <a:endParaRPr lang="en-US" altLang="ko-KR" b="1" dirty="0"/>
          </a:p>
          <a:p>
            <a:r>
              <a:rPr lang="en-US" altLang="ko-KR" sz="1800" dirty="0">
                <a:latin typeface="나눔바른고딕" panose="020B0603020101020101" pitchFamily="50" charset="-127"/>
              </a:rPr>
              <a:t>Catastrophic Forgetting </a:t>
            </a:r>
            <a:r>
              <a:rPr lang="ko-KR" altLang="en-US" sz="1800" dirty="0">
                <a:latin typeface="나눔바른고딕" panose="020B0603020101020101" pitchFamily="50" charset="-127"/>
              </a:rPr>
              <a:t>방지를 위한 </a:t>
            </a:r>
            <a:r>
              <a:rPr lang="en-US" altLang="ko-KR" sz="1800" dirty="0">
                <a:latin typeface="나눔바른고딕" panose="020B0603020101020101" pitchFamily="50" charset="-127"/>
              </a:rPr>
              <a:t>replay buffer </a:t>
            </a:r>
            <a:r>
              <a:rPr lang="ko-KR" altLang="en-US" sz="1800" dirty="0">
                <a:latin typeface="나눔바른고딕" panose="020B0603020101020101" pitchFamily="50" charset="-127"/>
              </a:rPr>
              <a:t>생성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나눔바른고딕" panose="020B0603020101020101" pitchFamily="50" charset="-127"/>
              </a:rPr>
              <a:t>CIFAR-10 </a:t>
            </a:r>
            <a:r>
              <a:rPr lang="ko-KR" altLang="en-US" sz="1800" dirty="0">
                <a:latin typeface="나눔바른고딕" panose="020B0603020101020101" pitchFamily="50" charset="-127"/>
              </a:rPr>
              <a:t>훈련 데이터셋에서 각 클래스별로 일정 수</a:t>
            </a:r>
            <a:r>
              <a:rPr lang="en-US" altLang="ko-KR" sz="1800" dirty="0">
                <a:latin typeface="나눔바른고딕" panose="020B0603020101020101" pitchFamily="50" charset="-127"/>
              </a:rPr>
              <a:t>(</a:t>
            </a:r>
            <a:r>
              <a:rPr lang="en-US" altLang="ko-KR" sz="1800" dirty="0" err="1">
                <a:latin typeface="나눔바른고딕" panose="020B0603020101020101" pitchFamily="50" charset="-127"/>
              </a:rPr>
              <a:t>n_per_class</a:t>
            </a:r>
            <a:r>
              <a:rPr lang="en-US" altLang="ko-KR" sz="1800" dirty="0">
                <a:latin typeface="나눔바른고딕" panose="020B0603020101020101" pitchFamily="50" charset="-127"/>
              </a:rPr>
              <a:t>)</a:t>
            </a:r>
            <a:r>
              <a:rPr lang="ko-KR" altLang="en-US" sz="1800" dirty="0">
                <a:latin typeface="나눔바른고딕" panose="020B0603020101020101" pitchFamily="50" charset="-127"/>
              </a:rPr>
              <a:t>만큼 </a:t>
            </a:r>
            <a:r>
              <a:rPr lang="ko-KR" altLang="en-US" sz="1800" dirty="0" err="1">
                <a:latin typeface="나눔바른고딕" panose="020B0603020101020101" pitchFamily="50" charset="-127"/>
              </a:rPr>
              <a:t>샘플링하여</a:t>
            </a:r>
            <a:r>
              <a:rPr lang="en-US" altLang="ko-KR" sz="1800" dirty="0">
                <a:latin typeface="나눔바른고딕" panose="020B0603020101020101" pitchFamily="50" charset="-127"/>
              </a:rPr>
              <a:t>,</a:t>
            </a:r>
            <a:r>
              <a:rPr lang="ko-KR" altLang="en-US" sz="1800" dirty="0">
                <a:latin typeface="나눔바른고딕" panose="020B0603020101020101" pitchFamily="50" charset="-127"/>
              </a:rPr>
              <a:t>나 중에 점진적 학습에 사용할 </a:t>
            </a:r>
            <a:r>
              <a:rPr lang="en-US" altLang="ko-KR" sz="1800" dirty="0">
                <a:latin typeface="나눔바른고딕" panose="020B0603020101020101" pitchFamily="50" charset="-127"/>
              </a:rPr>
              <a:t>replay buffer</a:t>
            </a:r>
            <a:r>
              <a:rPr lang="ko-KR" altLang="en-US" sz="1800" dirty="0">
                <a:latin typeface="나눔바른고딕" panose="020B0603020101020101" pitchFamily="50" charset="-127"/>
              </a:rPr>
              <a:t>를 생성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나눔바른고딕" panose="020B0603020101020101" pitchFamily="50" charset="-127"/>
              </a:rPr>
              <a:t>CIFAR-10</a:t>
            </a:r>
            <a:r>
              <a:rPr lang="ko-KR" altLang="en-US" sz="1800" dirty="0">
                <a:latin typeface="나눔바른고딕" panose="020B0603020101020101" pitchFamily="50" charset="-127"/>
              </a:rPr>
              <a:t>에서 각 클래스별로 일정 수의 샘플을 뽑은 작은 데이터셋</a:t>
            </a:r>
            <a:endParaRPr lang="en-US" altLang="ko-KR" sz="1800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562B65-5718-1185-0033-82570E0C6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실습 </a:t>
            </a:r>
            <a:r>
              <a:rPr lang="en-US" altLang="ko-KR" sz="3200" dirty="0"/>
              <a:t>-2 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6C8B28-651F-1A49-2AE6-F4A3FF69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2917433"/>
            <a:ext cx="7689304" cy="3031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F53B5-57AE-7FF9-9955-8D7DBF2757AC}"/>
              </a:ext>
            </a:extLst>
          </p:cNvPr>
          <p:cNvSpPr txBox="1"/>
          <p:nvPr/>
        </p:nvSpPr>
        <p:spPr>
          <a:xfrm>
            <a:off x="899" y="6009678"/>
            <a:ext cx="9777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 err="1">
                <a:latin typeface="Arial" panose="020B0604020202020204" pitchFamily="34" charset="0"/>
                <a:cs typeface="Arial" panose="020B0604020202020204" pitchFamily="34" charset="0"/>
              </a:rPr>
              <a:t>Rebuffi</a:t>
            </a:r>
            <a:r>
              <a:rPr lang="en-US" altLang="ko-KR" sz="800" dirty="0">
                <a:latin typeface="Arial" panose="020B0604020202020204" pitchFamily="34" charset="0"/>
                <a:cs typeface="Arial" panose="020B0604020202020204" pitchFamily="34" charset="0"/>
              </a:rPr>
              <a:t>, Sylvestre-Alvise, et al. "</a:t>
            </a:r>
            <a:r>
              <a:rPr lang="en-US" altLang="ko-KR" sz="800" dirty="0" err="1">
                <a:latin typeface="Arial" panose="020B0604020202020204" pitchFamily="34" charset="0"/>
                <a:cs typeface="Arial" panose="020B0604020202020204" pitchFamily="34" charset="0"/>
              </a:rPr>
              <a:t>icarl</a:t>
            </a:r>
            <a:r>
              <a:rPr lang="en-US" altLang="ko-KR" sz="800" dirty="0">
                <a:latin typeface="Arial" panose="020B0604020202020204" pitchFamily="34" charset="0"/>
                <a:cs typeface="Arial" panose="020B0604020202020204" pitchFamily="34" charset="0"/>
              </a:rPr>
              <a:t>: Incremental classifier and representation learning." Proceedings of the IEEE conference on Computer Vision and Pattern Recognition. 2017.</a:t>
            </a:r>
          </a:p>
          <a:p>
            <a:r>
              <a:rPr lang="en-US" altLang="ko-KR" sz="800" dirty="0">
                <a:latin typeface="Arial" panose="020B0604020202020204" pitchFamily="34" charset="0"/>
                <a:cs typeface="Arial" panose="020B0604020202020204" pitchFamily="34" charset="0"/>
              </a:rPr>
              <a:t>Castro, Francisco M., et al. "End-to-end incremental learning." Proceedings of the European conference on computer vision (ECCV). 2018.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1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5"/>
    </mc:Choice>
    <mc:Fallback>
      <p:transition spd="slow" advTm="3561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A4CD8-31A5-9C00-C634-DDECA4F4E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5F9DDB66-CC56-3155-1ACA-4231BF2999BC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적응적 런타임 업데이트</a:t>
            </a:r>
            <a:endParaRPr lang="en-US" altLang="ko-KR" b="1" dirty="0"/>
          </a:p>
          <a:p>
            <a:r>
              <a:rPr lang="en-US" altLang="ko-KR" sz="1800" dirty="0">
                <a:latin typeface="나눔바른고딕" panose="020B0603020101020101" pitchFamily="50" charset="-127"/>
              </a:rPr>
              <a:t>replay buffer</a:t>
            </a:r>
            <a:r>
              <a:rPr lang="ko-KR" altLang="en-US" sz="1800" dirty="0">
                <a:latin typeface="나눔바른고딕" panose="020B0603020101020101" pitchFamily="50" charset="-127"/>
              </a:rPr>
              <a:t>를 사용한 점진적 학습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</a:rPr>
              <a:t>- </a:t>
            </a:r>
            <a:r>
              <a:rPr lang="ko-KR" altLang="en-US" sz="1800" dirty="0">
                <a:latin typeface="나눔바른고딕" panose="020B0603020101020101" pitchFamily="50" charset="-127"/>
              </a:rPr>
              <a:t>감지된 </a:t>
            </a:r>
            <a:r>
              <a:rPr lang="en-US" altLang="ko-KR" sz="1800" dirty="0">
                <a:latin typeface="나눔바른고딕" panose="020B0603020101020101" pitchFamily="50" charset="-127"/>
              </a:rPr>
              <a:t>SVHN </a:t>
            </a:r>
            <a:r>
              <a:rPr lang="ko-KR" altLang="en-US" sz="1800" dirty="0">
                <a:latin typeface="나눔바른고딕" panose="020B0603020101020101" pitchFamily="50" charset="-127"/>
              </a:rPr>
              <a:t>샘플과</a:t>
            </a:r>
            <a:r>
              <a:rPr lang="en-US" altLang="ko-KR" sz="1800" dirty="0">
                <a:latin typeface="나눔바른고딕" panose="020B0603020101020101" pitchFamily="50" charset="-127"/>
              </a:rPr>
              <a:t> </a:t>
            </a:r>
            <a:r>
              <a:rPr lang="ko-KR" altLang="en-US" sz="1800" dirty="0">
                <a:latin typeface="나눔바른고딕" panose="020B0603020101020101" pitchFamily="50" charset="-127"/>
              </a:rPr>
              <a:t>기존 </a:t>
            </a:r>
            <a:r>
              <a:rPr lang="en-US" altLang="ko-KR" sz="1800" dirty="0">
                <a:latin typeface="나눔바른고딕" panose="020B0603020101020101" pitchFamily="50" charset="-127"/>
              </a:rPr>
              <a:t>CIFAR replay buffer</a:t>
            </a:r>
            <a:r>
              <a:rPr lang="ko-KR" altLang="en-US" sz="1800" dirty="0">
                <a:latin typeface="나눔바른고딕" panose="020B0603020101020101" pitchFamily="50" charset="-127"/>
              </a:rPr>
              <a:t>를 </a:t>
            </a:r>
            <a:r>
              <a:rPr lang="en-US" altLang="ko-KR" sz="1800" dirty="0">
                <a:latin typeface="나눔바른고딕" panose="020B0603020101020101" pitchFamily="50" charset="-127"/>
              </a:rPr>
              <a:t>1:1</a:t>
            </a:r>
            <a:r>
              <a:rPr lang="ko-KR" altLang="en-US" sz="1800" dirty="0">
                <a:latin typeface="나눔바른고딕" panose="020B0603020101020101" pitchFamily="50" charset="-127"/>
              </a:rPr>
              <a:t>로 섞어서</a:t>
            </a:r>
            <a:r>
              <a:rPr lang="en-US" altLang="ko-KR" sz="1800" dirty="0">
                <a:latin typeface="나눔바른고딕" panose="020B0603020101020101" pitchFamily="50" charset="-127"/>
              </a:rPr>
              <a:t>,</a:t>
            </a:r>
            <a:r>
              <a:rPr lang="ko-KR" altLang="en-US" sz="1800" dirty="0">
                <a:latin typeface="나눔바른고딕" panose="020B0603020101020101" pitchFamily="50" charset="-127"/>
              </a:rPr>
              <a:t>모델의 </a:t>
            </a:r>
            <a:r>
              <a:rPr lang="en-US" altLang="ko-KR" sz="1800" dirty="0">
                <a:latin typeface="나눔바른고딕" panose="020B0603020101020101" pitchFamily="50" charset="-127"/>
              </a:rPr>
              <a:t>classifier </a:t>
            </a:r>
            <a:r>
              <a:rPr lang="ko-KR" altLang="en-US" sz="1800" dirty="0">
                <a:latin typeface="나눔바른고딕" panose="020B0603020101020101" pitchFamily="50" charset="-127"/>
              </a:rPr>
              <a:t>부분만 점진적으로 업데이트</a:t>
            </a:r>
            <a:endParaRPr lang="en-US" altLang="ko-KR" sz="1800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945D03-D8BC-FA64-267E-567D4D0D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실습 </a:t>
            </a:r>
            <a:r>
              <a:rPr lang="en-US" altLang="ko-KR" sz="3200" dirty="0"/>
              <a:t>-2 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7DB05-0F26-0F78-E593-991BBD54C112}"/>
              </a:ext>
            </a:extLst>
          </p:cNvPr>
          <p:cNvSpPr txBox="1"/>
          <p:nvPr/>
        </p:nvSpPr>
        <p:spPr>
          <a:xfrm>
            <a:off x="899" y="6009678"/>
            <a:ext cx="9777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 err="1">
                <a:latin typeface="Arial" panose="020B0604020202020204" pitchFamily="34" charset="0"/>
                <a:cs typeface="Arial" panose="020B0604020202020204" pitchFamily="34" charset="0"/>
              </a:rPr>
              <a:t>Rebuffi</a:t>
            </a:r>
            <a:r>
              <a:rPr lang="en-US" altLang="ko-KR" sz="800" dirty="0">
                <a:latin typeface="Arial" panose="020B0604020202020204" pitchFamily="34" charset="0"/>
                <a:cs typeface="Arial" panose="020B0604020202020204" pitchFamily="34" charset="0"/>
              </a:rPr>
              <a:t>, Sylvestre-Alvise, et al. "</a:t>
            </a:r>
            <a:r>
              <a:rPr lang="en-US" altLang="ko-KR" sz="800" dirty="0" err="1">
                <a:latin typeface="Arial" panose="020B0604020202020204" pitchFamily="34" charset="0"/>
                <a:cs typeface="Arial" panose="020B0604020202020204" pitchFamily="34" charset="0"/>
              </a:rPr>
              <a:t>icarl</a:t>
            </a:r>
            <a:r>
              <a:rPr lang="en-US" altLang="ko-KR" sz="800" dirty="0">
                <a:latin typeface="Arial" panose="020B0604020202020204" pitchFamily="34" charset="0"/>
                <a:cs typeface="Arial" panose="020B0604020202020204" pitchFamily="34" charset="0"/>
              </a:rPr>
              <a:t>: Incremental classifier and representation learning." Proceedings of the IEEE conference on Computer Vision and Pattern Recognition. 2017.</a:t>
            </a:r>
          </a:p>
          <a:p>
            <a:r>
              <a:rPr lang="en-US" altLang="ko-KR" sz="800" dirty="0">
                <a:latin typeface="Arial" panose="020B0604020202020204" pitchFamily="34" charset="0"/>
                <a:cs typeface="Arial" panose="020B0604020202020204" pitchFamily="34" charset="0"/>
              </a:rPr>
              <a:t>Castro, Francisco M., et al. "End-to-end incremental learning." Proceedings of the European conference on computer vision (ECCV). 2018.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D7EF25-1BE6-6A97-8344-C1A712A0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9" y="2271567"/>
            <a:ext cx="3046561" cy="3738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A67D98-1647-EE67-E359-7A2F672AE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692" y="2780928"/>
            <a:ext cx="4128459" cy="1152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8255AF-381F-2190-AD4C-D93F29F0A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692" y="4149080"/>
            <a:ext cx="3960440" cy="13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5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5"/>
    </mc:Choice>
    <mc:Fallback>
      <p:transition spd="slow" advTm="3561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1750715" y="5290013"/>
            <a:ext cx="6750050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latinLnBrk="0" hangingPunct="0">
              <a:spcBef>
                <a:spcPct val="20000"/>
              </a:spcBef>
              <a:defRPr/>
            </a:pPr>
            <a:r>
              <a:rPr kumimoji="0" lang="en-US" altLang="ko-KR" b="1" dirty="0">
                <a:solidFill>
                  <a:schemeClr val="bg1">
                    <a:lumMod val="65000"/>
                  </a:schemeClr>
                </a:solidFill>
                <a:latin typeface="Titillium Web" panose="00000500000000000000" pitchFamily="2" charset="0"/>
                <a:ea typeface="맑은 고딕" pitchFamily="50" charset="-127"/>
              </a:rPr>
              <a:t>School of Electronic and Electrical Engineering, KNU</a:t>
            </a:r>
          </a:p>
          <a:p>
            <a:pPr algn="ctr" eaLnBrk="0" latinLnBrk="0" hangingPunct="0">
              <a:spcBef>
                <a:spcPct val="20000"/>
              </a:spcBef>
              <a:defRPr/>
            </a:pPr>
            <a:r>
              <a:rPr kumimoji="0" lang="en-US" altLang="ko-KR" sz="1400" dirty="0">
                <a:solidFill>
                  <a:schemeClr val="bg1">
                    <a:lumMod val="65000"/>
                  </a:schemeClr>
                </a:solidFill>
                <a:latin typeface="Titillium Web" panose="00000500000000000000" pitchFamily="2" charset="0"/>
                <a:ea typeface="굴림" charset="-127"/>
              </a:rPr>
              <a:t>E-mail: </a:t>
            </a:r>
            <a:r>
              <a:rPr kumimoji="0" lang="en-US" altLang="ko-KR" sz="1400" dirty="0">
                <a:solidFill>
                  <a:schemeClr val="bg1">
                    <a:lumMod val="65000"/>
                  </a:schemeClr>
                </a:solidFill>
                <a:latin typeface="Titillium Web" panose="00000500000000000000" pitchFamily="2" charset="0"/>
                <a:ea typeface="굴림" charset="-127"/>
                <a:hlinkClick r:id="rId3" action="ppaction://hlinkpres?slideindex=1&amp;slidetitle="/>
              </a:rPr>
              <a:t>heuijee@knu.ac.kr</a:t>
            </a:r>
            <a:endParaRPr kumimoji="0" lang="ko-KR" altLang="ko-KR" dirty="0">
              <a:solidFill>
                <a:schemeClr val="bg1">
                  <a:lumMod val="65000"/>
                </a:schemeClr>
              </a:solidFill>
              <a:latin typeface="Titillium Web" panose="00000500000000000000" pitchFamily="2" charset="0"/>
              <a:ea typeface="굴림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CFA46A75-B4D2-4F91-8726-4206DE8C0B6E}"/>
              </a:ext>
            </a:extLst>
          </p:cNvPr>
          <p:cNvSpPr txBox="1">
            <a:spLocks/>
          </p:cNvSpPr>
          <p:nvPr/>
        </p:nvSpPr>
        <p:spPr bwMode="auto">
          <a:xfrm>
            <a:off x="461367" y="727615"/>
            <a:ext cx="8915400" cy="2928937"/>
          </a:xfrm>
          <a:prstGeom prst="rect">
            <a:avLst/>
          </a:prstGeom>
          <a:noFill/>
          <a:ln>
            <a:noFill/>
          </a:ln>
          <a:effectLst>
            <a:outerShdw blurRad="63500" dist="25400" dir="2820000" sy="23000" kx="1200000" algn="br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고딕코딩" panose="020D0009000000000000" pitchFamily="49" charset="-127"/>
                <a:cs typeface="Arial" pitchFamily="34" charset="0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고딕코딩" panose="020D0009000000000000" pitchFamily="49" charset="-127"/>
                <a:cs typeface="Arial" pitchFamily="34" charset="0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Titillium Web" panose="00000500000000000000" pitchFamily="2" charset="0"/>
                <a:ea typeface="나눔고딕코딩" panose="020D0009000000000000" pitchFamily="49" charset="-127"/>
                <a:cs typeface="Arial" pitchFamily="34" charset="0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고딕코딩" panose="020D0009000000000000" pitchFamily="49" charset="-127"/>
                <a:cs typeface="Arial" pitchFamily="34" charset="0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고딕코딩" panose="020D0009000000000000" pitchFamily="49" charset="-127"/>
                <a:cs typeface="Arial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9600" b="1" dirty="0">
                <a:latin typeface="Titillium Web SemiBold" panose="00000700000000000000" pitchFamily="2" charset="0"/>
                <a:ea typeface="굴림" charset="-127"/>
              </a:rPr>
              <a:t>Q &amp; A</a:t>
            </a:r>
          </a:p>
          <a:p>
            <a:pPr algn="ctr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en-US" altLang="ko-KR" sz="2800" b="1" dirty="0">
              <a:latin typeface="Titillium Web SemiBold" panose="00000700000000000000" pitchFamily="2" charset="0"/>
              <a:ea typeface="굴림" charset="-127"/>
            </a:endParaRPr>
          </a:p>
          <a:p>
            <a:pPr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4400" b="1" dirty="0">
                <a:latin typeface="Titillium Web SemiBold" panose="00000700000000000000" pitchFamily="2" charset="0"/>
                <a:ea typeface="굴림" charset="-127"/>
              </a:rPr>
              <a:t>Thank you for your attention</a:t>
            </a:r>
            <a:endParaRPr kumimoji="0" lang="ko-KR" altLang="en-US" sz="4400" b="1" dirty="0">
              <a:latin typeface="Titillium Web SemiBold" panose="00000700000000000000" pitchFamily="2" charset="0"/>
              <a:ea typeface="굴림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A9B564-47BC-EBA5-9F6D-A67433C4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56" y="3939036"/>
            <a:ext cx="3168352" cy="118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49265"/>
      </p:ext>
    </p:extLst>
  </p:cSld>
  <p:clrMapOvr>
    <a:masterClrMapping/>
  </p:clrMapOvr>
  <p:transition advTm="2028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3EE8AEBA-E2F9-1398-F67A-3918A7422B82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/>
              <a:t>자율주행를</a:t>
            </a:r>
            <a:r>
              <a:rPr lang="ko-KR" altLang="en-US" b="1" dirty="0"/>
              <a:t> 위한 런타임 학습</a:t>
            </a:r>
            <a:endParaRPr lang="en-US" altLang="ko-KR" b="1" dirty="0"/>
          </a:p>
          <a:p>
            <a:r>
              <a:rPr lang="ko-KR" altLang="en-US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도로 위 예외 상황 이미지들 </a:t>
            </a:r>
            <a:r>
              <a:rPr lang="en-US" altLang="ko-KR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(</a:t>
            </a:r>
            <a:r>
              <a:rPr lang="ko-KR" altLang="en-US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공사구역</a:t>
            </a:r>
            <a:r>
              <a:rPr lang="en-US" altLang="ko-KR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, </a:t>
            </a:r>
            <a:r>
              <a:rPr lang="ko-KR" altLang="en-US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우회로</a:t>
            </a:r>
            <a:r>
              <a:rPr lang="en-US" altLang="ko-KR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, </a:t>
            </a:r>
            <a:r>
              <a:rPr lang="ko-KR" altLang="en-US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사고지점 등</a:t>
            </a:r>
            <a:r>
              <a:rPr lang="en-US" altLang="ko-KR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)</a:t>
            </a:r>
          </a:p>
          <a:p>
            <a:r>
              <a:rPr lang="ko-KR" altLang="en-US" sz="1800" u="sng" dirty="0">
                <a:latin typeface="나눔바른고딕" panose="020B0603020101020101" pitchFamily="50" charset="-127"/>
              </a:rPr>
              <a:t>자율주행 모델이 학습하지 못한 상황일 경우 위험</a:t>
            </a:r>
            <a:endParaRPr lang="en-US" altLang="ko-KR" sz="1800" u="sng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802943-1949-4FB8-8D29-C6DAB608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 err="1"/>
              <a:t>자율주행를</a:t>
            </a:r>
            <a:r>
              <a:rPr lang="ko-KR" altLang="en-US" sz="3200" dirty="0"/>
              <a:t> 위한 런타임 학습이 필요한 이유는</a:t>
            </a:r>
            <a:r>
              <a:rPr lang="en-US" altLang="ko-KR" sz="3200" dirty="0"/>
              <a:t>?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pic>
        <p:nvPicPr>
          <p:cNvPr id="1031" name="Picture 7" descr="도로공사만 10년째 하고있다&quot;…강서·양천구 주민들 분통 왜 | 중앙일보">
            <a:extLst>
              <a:ext uri="{FF2B5EF4-FFF2-40B4-BE49-F238E27FC236}">
                <a16:creationId xmlns:a16="http://schemas.microsoft.com/office/drawing/2014/main" id="{6A42EFB1-6AEF-2B5D-4535-9D2B7441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5" y="2959698"/>
            <a:ext cx="448049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연합뉴스TV">
            <a:extLst>
              <a:ext uri="{FF2B5EF4-FFF2-40B4-BE49-F238E27FC236}">
                <a16:creationId xmlns:a16="http://schemas.microsoft.com/office/drawing/2014/main" id="{32CE6651-2FE8-F91A-156C-AD70BF61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73" y="2852936"/>
            <a:ext cx="4808984" cy="270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8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5"/>
    </mc:Choice>
    <mc:Fallback xmlns="">
      <p:transition spd="slow" advTm="3561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AE40-336A-535F-37E3-509DAAF67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A01F442C-BB83-2DBD-83C6-B86AC8895179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/>
              <a:t>자율주행를</a:t>
            </a:r>
            <a:r>
              <a:rPr lang="ko-KR" altLang="en-US" b="1" dirty="0"/>
              <a:t> 위한 런타임 학습</a:t>
            </a:r>
            <a:endParaRPr lang="en-US" altLang="ko-KR" b="1" dirty="0"/>
          </a:p>
          <a:p>
            <a:r>
              <a:rPr lang="ko-KR" altLang="en-US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점진적 학습 </a:t>
            </a:r>
            <a:r>
              <a:rPr lang="en-US" altLang="ko-KR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(Incremental): </a:t>
            </a:r>
            <a:r>
              <a:rPr lang="ko-KR" altLang="en-US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기존에 학습된 모델을 완전히 </a:t>
            </a:r>
            <a:r>
              <a:rPr lang="ko-KR" altLang="en-US" sz="1800" b="0" i="0" dirty="0" err="1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재학습하지</a:t>
            </a:r>
            <a:r>
              <a:rPr lang="ko-KR" altLang="en-US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 않고</a:t>
            </a:r>
            <a:r>
              <a:rPr lang="en-US" altLang="ko-KR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,</a:t>
            </a:r>
            <a:r>
              <a:rPr lang="ko-KR" altLang="en-US" sz="1800" b="0" i="0" dirty="0">
                <a:solidFill>
                  <a:srgbClr val="1C1E21"/>
                </a:solidFill>
                <a:effectLst/>
                <a:latin typeface="나눔바른고딕" panose="020B0603020101020101" pitchFamily="50" charset="-127"/>
              </a:rPr>
              <a:t>새로운 데이터만 추가로 학습하여 지식을 확장하는 방식</a:t>
            </a:r>
            <a:endParaRPr lang="en-US" altLang="ko-KR" sz="1800" b="0" i="0" dirty="0">
              <a:solidFill>
                <a:srgbClr val="1C1E21"/>
              </a:solidFill>
              <a:effectLst/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1C1E21"/>
                </a:solidFill>
                <a:latin typeface="나눔바른고딕" panose="020B0603020101020101" pitchFamily="50" charset="-127"/>
              </a:rPr>
              <a:t>기존 가중치 유지하면서 새로운 정보만 반영</a:t>
            </a:r>
            <a:endParaRPr lang="en-US" altLang="ko-KR" sz="1800" dirty="0">
              <a:solidFill>
                <a:srgbClr val="1C1E21"/>
              </a:solidFill>
              <a:latin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800" b="0" i="0" dirty="0">
              <a:solidFill>
                <a:srgbClr val="1C1E21"/>
              </a:solidFill>
              <a:effectLst/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온라인 학습</a:t>
            </a:r>
            <a:r>
              <a:rPr lang="en-US" altLang="ko-KR" sz="1800" dirty="0">
                <a:latin typeface="나눔바른고딕" panose="020B0603020101020101" pitchFamily="50" charset="-127"/>
              </a:rPr>
              <a:t>(Online): </a:t>
            </a:r>
            <a:r>
              <a:rPr lang="ko-KR" altLang="en-US" sz="1800" dirty="0">
                <a:latin typeface="나눔바른고딕" panose="020B0603020101020101" pitchFamily="50" charset="-127"/>
              </a:rPr>
              <a:t>데이터가 순차적으로 주어질 때</a:t>
            </a:r>
            <a:r>
              <a:rPr lang="en-US" altLang="ko-KR" sz="1800" dirty="0">
                <a:latin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</a:rPr>
              <a:t>매번 들어오는 새로운 데이터 하나하나를 </a:t>
            </a:r>
            <a:r>
              <a:rPr lang="ko-KR" altLang="en-US" sz="1800" dirty="0" err="1">
                <a:latin typeface="나눔바른고딕" panose="020B0603020101020101" pitchFamily="50" charset="-127"/>
              </a:rPr>
              <a:t>기준으로모델을</a:t>
            </a:r>
            <a:r>
              <a:rPr lang="ko-KR" altLang="en-US" sz="1800" dirty="0">
                <a:latin typeface="나눔바른고딕" panose="020B0603020101020101" pitchFamily="50" charset="-127"/>
              </a:rPr>
              <a:t> 즉시 업데이트하는 학습 방식</a:t>
            </a:r>
            <a:r>
              <a:rPr lang="en-US" altLang="ko-KR" sz="1800" dirty="0">
                <a:latin typeface="나눔바른고딕" panose="020B0603020101020101" pitchFamily="50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dirty="0">
                <a:latin typeface="나눔바른고딕" panose="020B0603020101020101" pitchFamily="50" charset="-127"/>
              </a:rPr>
              <a:t>전체 데이터셋을 한꺼번에 보는 것이 아니라 샘플 단위 또는 미니배치 단위로 학습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런타임 학습</a:t>
            </a:r>
            <a:r>
              <a:rPr lang="en-US" altLang="ko-KR" sz="1800" dirty="0">
                <a:latin typeface="나눔바른고딕" panose="020B0603020101020101" pitchFamily="50" charset="-127"/>
              </a:rPr>
              <a:t>(Runtime):</a:t>
            </a:r>
            <a:r>
              <a:rPr lang="ko-KR" altLang="en-US" sz="1800" dirty="0">
                <a:latin typeface="나눔바른고딕" panose="020B0603020101020101" pitchFamily="50" charset="-127"/>
              </a:rPr>
              <a:t>시스템이 작동 중</a:t>
            </a:r>
            <a:r>
              <a:rPr lang="en-US" altLang="ko-KR" sz="1800" dirty="0">
                <a:latin typeface="나눔바른고딕" panose="020B0603020101020101" pitchFamily="50" charset="-127"/>
              </a:rPr>
              <a:t>(</a:t>
            </a:r>
            <a:r>
              <a:rPr lang="ko-KR" altLang="en-US" sz="1800" dirty="0">
                <a:latin typeface="나눔바른고딕" panose="020B0603020101020101" pitchFamily="50" charset="-127"/>
              </a:rPr>
              <a:t>운행 중</a:t>
            </a:r>
            <a:r>
              <a:rPr lang="en-US" altLang="ko-KR" sz="1800" dirty="0">
                <a:latin typeface="나눔바른고딕" panose="020B0603020101020101" pitchFamily="50" charset="-127"/>
              </a:rPr>
              <a:t>) </a:t>
            </a:r>
            <a:r>
              <a:rPr lang="ko-KR" altLang="en-US" sz="1800" dirty="0">
                <a:latin typeface="나눔바른고딕" panose="020B0603020101020101" pitchFamily="50" charset="-127"/>
              </a:rPr>
              <a:t>새로운 데이터를 </a:t>
            </a:r>
            <a:r>
              <a:rPr lang="ko-KR" altLang="en-US" sz="1800" dirty="0" err="1">
                <a:latin typeface="나눔바른고딕" panose="020B0603020101020101" pitchFamily="50" charset="-127"/>
              </a:rPr>
              <a:t>받아실시간</a:t>
            </a:r>
            <a:r>
              <a:rPr lang="ko-KR" altLang="en-US" sz="1800" dirty="0">
                <a:latin typeface="나눔바른고딕" panose="020B0603020101020101" pitchFamily="50" charset="-127"/>
              </a:rPr>
              <a:t> 또는 </a:t>
            </a:r>
            <a:r>
              <a:rPr lang="ko-KR" altLang="en-US" sz="1800" dirty="0" err="1">
                <a:latin typeface="나눔바른고딕" panose="020B0603020101020101" pitchFamily="50" charset="-127"/>
              </a:rPr>
              <a:t>준실시간으로</a:t>
            </a:r>
            <a:r>
              <a:rPr lang="ko-KR" altLang="en-US" sz="1800" dirty="0">
                <a:latin typeface="나눔바른고딕" panose="020B0603020101020101" pitchFamily="50" charset="-127"/>
              </a:rPr>
              <a:t> 모델을 업데이트하는 방식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/>
              <a:t>정적</a:t>
            </a:r>
            <a:r>
              <a:rPr lang="en-US" altLang="ko-KR" sz="1800" dirty="0"/>
              <a:t>(offline) </a:t>
            </a:r>
            <a:r>
              <a:rPr lang="ko-KR" altLang="en-US" sz="1800" dirty="0"/>
              <a:t>학습이 아닌 </a:t>
            </a:r>
            <a:r>
              <a:rPr lang="ko-KR" altLang="en-US" sz="1800" b="1" dirty="0"/>
              <a:t>실시간 적응 기반 학습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08AEA0-3E4F-4C8C-C103-3FBAAC04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en-US" altLang="ko-KR" sz="3200" dirty="0"/>
              <a:t>Incremental Runtime Learning </a:t>
            </a:r>
            <a:r>
              <a:rPr lang="ko-KR" altLang="en-US" sz="3200" dirty="0"/>
              <a:t>이란</a:t>
            </a:r>
            <a:r>
              <a:rPr lang="en-US" altLang="ko-KR" sz="3200" dirty="0"/>
              <a:t>?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6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5"/>
    </mc:Choice>
    <mc:Fallback xmlns="">
      <p:transition spd="slow" advTm="3561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90D04-D952-C0CE-F693-23AF7C2DF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38117A8A-1F47-06C9-D123-4BA69450B8A7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/>
              <a:t>자율주행를</a:t>
            </a:r>
            <a:r>
              <a:rPr lang="ko-KR" altLang="en-US" b="1" dirty="0"/>
              <a:t> 위한 런타임 학습</a:t>
            </a:r>
            <a:endParaRPr lang="en-US" altLang="ko-KR" b="1" dirty="0"/>
          </a:p>
          <a:p>
            <a:pPr marL="0" indent="0">
              <a:buNone/>
            </a:pPr>
            <a:endParaRPr lang="en-US" altLang="ko-KR" sz="1800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105DAF-4A80-8B8B-6708-A23E5353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en-US" altLang="ko-KR" sz="3200" dirty="0"/>
              <a:t>Incremental Runtime Learning </a:t>
            </a:r>
            <a:r>
              <a:rPr lang="ko-KR" altLang="en-US" sz="3200" dirty="0"/>
              <a:t>이란</a:t>
            </a:r>
            <a:r>
              <a:rPr lang="en-US" altLang="ko-KR" sz="3200" dirty="0"/>
              <a:t>?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4497159-F8ED-B5ED-D412-9D3588A1C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9986"/>
              </p:ext>
            </p:extLst>
          </p:nvPr>
        </p:nvGraphicFramePr>
        <p:xfrm>
          <a:off x="272480" y="2286000"/>
          <a:ext cx="9433047" cy="2286000"/>
        </p:xfrm>
        <a:graphic>
          <a:graphicData uri="http://schemas.openxmlformats.org/drawingml/2006/table">
            <a:tbl>
              <a:tblPr/>
              <a:tblGrid>
                <a:gridCol w="3144349">
                  <a:extLst>
                    <a:ext uri="{9D8B030D-6E8A-4147-A177-3AD203B41FA5}">
                      <a16:colId xmlns:a16="http://schemas.microsoft.com/office/drawing/2014/main" val="399242378"/>
                    </a:ext>
                  </a:extLst>
                </a:gridCol>
                <a:gridCol w="3144349">
                  <a:extLst>
                    <a:ext uri="{9D8B030D-6E8A-4147-A177-3AD203B41FA5}">
                      <a16:colId xmlns:a16="http://schemas.microsoft.com/office/drawing/2014/main" val="1183198353"/>
                    </a:ext>
                  </a:extLst>
                </a:gridCol>
                <a:gridCol w="3144349">
                  <a:extLst>
                    <a:ext uri="{9D8B030D-6E8A-4147-A177-3AD203B41FA5}">
                      <a16:colId xmlns:a16="http://schemas.microsoft.com/office/drawing/2014/main" val="8661348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132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Incremental Learning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기존 모델에 </a:t>
                      </a:r>
                      <a:r>
                        <a:rPr lang="ko-KR" altLang="en-US" b="1"/>
                        <a:t>새로운 클래스나 태스크를 추가</a:t>
                      </a:r>
                      <a:r>
                        <a:rPr lang="ko-KR" altLang="en-US"/>
                        <a:t>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새로 등장한 차량 종류 분류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044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Online Learning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들어오는 데이터마다 </a:t>
                      </a:r>
                      <a:r>
                        <a:rPr lang="ko-KR" altLang="en-US" b="1"/>
                        <a:t>즉시 업데이트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학습 속도 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스트리밍 영상에서 객체 탐지 정확도 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357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Runtime Learning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시스템이 작동 중일 때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특정 조건 발생 시 부분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자율주행 중 비정상 보행자 등장 → 적응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369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24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5"/>
    </mc:Choice>
    <mc:Fallback>
      <p:transition spd="slow" advTm="356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B42C-78BB-A27E-6224-D73347932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53E4CADB-D5D4-F5DD-3BB2-36F04742C407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OOD </a:t>
            </a:r>
            <a:r>
              <a:rPr lang="ko-KR" altLang="en-US" b="1" dirty="0"/>
              <a:t>탐지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분포 이탈</a:t>
            </a:r>
            <a:r>
              <a:rPr lang="en-US" altLang="ko-KR" sz="1800" dirty="0">
                <a:latin typeface="나눔바른고딕" panose="020B0603020101020101" pitchFamily="50" charset="-127"/>
              </a:rPr>
              <a:t>: </a:t>
            </a:r>
            <a:r>
              <a:rPr lang="ko-KR" altLang="en-US" sz="1800" dirty="0">
                <a:latin typeface="나눔바른고딕" panose="020B0603020101020101" pitchFamily="50" charset="-127"/>
              </a:rPr>
              <a:t>학습 데이터의 분포와 실제 운행 중 들어오는 입력 분포가 다를 때 발생하는 상황</a:t>
            </a:r>
            <a:r>
              <a:rPr lang="en-US" altLang="ko-KR" sz="1800" dirty="0">
                <a:latin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</a:rPr>
              <a:t>학습된 객체 이외의 사물 등장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en-US" altLang="ko-KR" sz="1800" dirty="0">
                <a:latin typeface="나눔바른고딕" panose="020B0603020101020101" pitchFamily="50" charset="-127"/>
              </a:rPr>
              <a:t>OOD </a:t>
            </a:r>
            <a:r>
              <a:rPr lang="ko-KR" altLang="en-US" sz="1800" dirty="0">
                <a:latin typeface="나눔바른고딕" panose="020B0603020101020101" pitchFamily="50" charset="-127"/>
              </a:rPr>
              <a:t>상황을 탐지하지 못하면</a:t>
            </a:r>
            <a:r>
              <a:rPr lang="en-US" altLang="ko-KR" sz="1800" dirty="0">
                <a:latin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</a:rPr>
              <a:t>모델이 잘못된 확신으로 판단함</a:t>
            </a:r>
            <a:endParaRPr lang="en-US" altLang="ko-KR" sz="1800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40B84C-1B16-C0F0-6B8F-34A614CE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분포 이탈 조건 감지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91CCB1-04FA-E75B-EACD-F74FD5BCC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23500"/>
              </p:ext>
            </p:extLst>
          </p:nvPr>
        </p:nvGraphicFramePr>
        <p:xfrm>
          <a:off x="344488" y="2996952"/>
          <a:ext cx="8915400" cy="1463040"/>
        </p:xfrm>
        <a:graphic>
          <a:graphicData uri="http://schemas.openxmlformats.org/drawingml/2006/table">
            <a:tbl>
              <a:tblPr/>
              <a:tblGrid>
                <a:gridCol w="2592288">
                  <a:extLst>
                    <a:ext uri="{9D8B030D-6E8A-4147-A177-3AD203B41FA5}">
                      <a16:colId xmlns:a16="http://schemas.microsoft.com/office/drawing/2014/main" val="1157483559"/>
                    </a:ext>
                  </a:extLst>
                </a:gridCol>
                <a:gridCol w="6323112">
                  <a:extLst>
                    <a:ext uri="{9D8B030D-6E8A-4147-A177-3AD203B41FA5}">
                      <a16:colId xmlns:a16="http://schemas.microsoft.com/office/drawing/2014/main" val="1958843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err="1"/>
                        <a:t>Softmax</a:t>
                      </a:r>
                      <a:r>
                        <a:rPr lang="en-US" b="1" dirty="0"/>
                        <a:t> Confidence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 err="1"/>
                        <a:t>softmax</a:t>
                      </a:r>
                      <a:r>
                        <a:rPr lang="ko-KR" altLang="en-US" b="0" dirty="0"/>
                        <a:t>의 최대 확률 값이 낮은 경우 </a:t>
                      </a:r>
                      <a:r>
                        <a:rPr lang="en-US" altLang="ko-KR" b="0" dirty="0"/>
                        <a:t>= </a:t>
                      </a:r>
                      <a:r>
                        <a:rPr lang="ko-KR" altLang="en-US" b="0" dirty="0"/>
                        <a:t>낯선 입력으로 간주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90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Mahalanobis Distance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dirty="0"/>
                        <a:t>특징 공간에서 중심과의 거리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630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Energy-based Method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dirty="0"/>
                        <a:t>출력 벡터의 </a:t>
                      </a:r>
                      <a:r>
                        <a:rPr lang="ko-KR" altLang="en-US" b="0" dirty="0" err="1"/>
                        <a:t>로그합</a:t>
                      </a:r>
                      <a:r>
                        <a:rPr lang="ko-KR" altLang="en-US" b="0" dirty="0"/>
                        <a:t> 이용한 </a:t>
                      </a:r>
                      <a:r>
                        <a:rPr lang="en-US" altLang="ko-KR" b="0" dirty="0"/>
                        <a:t>OOD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1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Vision Backbone </a:t>
                      </a:r>
                      <a:r>
                        <a:rPr lang="ko-KR" altLang="en-US" b="1"/>
                        <a:t>기반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CLIP, DINO </a:t>
                      </a:r>
                      <a:r>
                        <a:rPr lang="ko-KR" altLang="en-US" b="0" dirty="0"/>
                        <a:t>등의 </a:t>
                      </a:r>
                      <a:r>
                        <a:rPr lang="en-US" b="0" dirty="0"/>
                        <a:t>representation </a:t>
                      </a:r>
                      <a:r>
                        <a:rPr lang="ko-KR" altLang="en-US" b="0" dirty="0"/>
                        <a:t>기반 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490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85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5"/>
    </mc:Choice>
    <mc:Fallback xmlns="">
      <p:transition spd="slow" advTm="356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08BB3-DD3B-524B-DB31-CABB7A21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395023F9-5B1F-3D20-968D-CA479A2D3152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자율주행에서 </a:t>
            </a:r>
            <a:r>
              <a:rPr lang="en-US" altLang="ko-KR" b="1" dirty="0"/>
              <a:t>Incremental Runtime Learning</a:t>
            </a:r>
            <a:r>
              <a:rPr lang="ko-KR" altLang="en-US" b="1" dirty="0"/>
              <a:t>을 구현하기 어려운 이유 </a:t>
            </a:r>
            <a:endParaRPr lang="en-US" altLang="ko-KR" sz="1800" b="1" dirty="0"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실시간으로 모델이 바뀌면 예측 결과의 일관성이 깨질 수 있음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변경된 모델의 안전성 검증 없이 적용되면 사고 위험차량 제어와 연결되는 모델은 검증된 상태로만 운용되어야 함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en-US" altLang="ko-KR" sz="1800" dirty="0">
                <a:latin typeface="나눔바른고딕" panose="020B0603020101020101" pitchFamily="50" charset="-127"/>
              </a:rPr>
              <a:t>On-device</a:t>
            </a:r>
            <a:r>
              <a:rPr lang="ko-KR" altLang="en-US" sz="1800" dirty="0">
                <a:latin typeface="나눔바른고딕" panose="020B0603020101020101" pitchFamily="50" charset="-127"/>
              </a:rPr>
              <a:t>에서는 </a:t>
            </a:r>
            <a:r>
              <a:rPr lang="en-US" altLang="ko-KR" sz="1800" dirty="0">
                <a:latin typeface="나눔바른고딕" panose="020B0603020101020101" pitchFamily="50" charset="-127"/>
              </a:rPr>
              <a:t>CPU/GPU </a:t>
            </a:r>
            <a:r>
              <a:rPr lang="ko-KR" altLang="en-US" sz="1800" dirty="0">
                <a:latin typeface="나눔바른고딕" panose="020B0603020101020101" pitchFamily="50" charset="-127"/>
              </a:rPr>
              <a:t>자원이 제한적</a:t>
            </a:r>
            <a:r>
              <a:rPr lang="en-US" altLang="ko-KR" sz="1800" dirty="0">
                <a:latin typeface="나눔바른고딕" panose="020B0603020101020101" pitchFamily="50" charset="-127"/>
              </a:rPr>
              <a:t>,  </a:t>
            </a:r>
            <a:r>
              <a:rPr lang="ko-KR" altLang="en-US" sz="1800" dirty="0">
                <a:latin typeface="나눔바른고딕" panose="020B0603020101020101" pitchFamily="50" charset="-127"/>
              </a:rPr>
              <a:t>학습까지 동시에 수행하면 </a:t>
            </a:r>
            <a:r>
              <a:rPr lang="en-US" altLang="ko-KR" sz="1800" dirty="0">
                <a:latin typeface="나눔바른고딕" panose="020B0603020101020101" pitchFamily="50" charset="-127"/>
              </a:rPr>
              <a:t>inference latency </a:t>
            </a:r>
            <a:r>
              <a:rPr lang="ko-KR" altLang="en-US" sz="1800" dirty="0">
                <a:latin typeface="나눔바른고딕" panose="020B0603020101020101" pitchFamily="50" charset="-127"/>
              </a:rPr>
              <a:t>증가 및 리소스 충돌 가능성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학습</a:t>
            </a:r>
            <a:r>
              <a:rPr lang="en-US" altLang="ko-KR" sz="1800" dirty="0">
                <a:latin typeface="나눔바른고딕" panose="020B0603020101020101" pitchFamily="50" charset="-127"/>
              </a:rPr>
              <a:t>/</a:t>
            </a:r>
            <a:r>
              <a:rPr lang="ko-KR" altLang="en-US" sz="1800" dirty="0">
                <a:latin typeface="나눔바른고딕" panose="020B0603020101020101" pitchFamily="50" charset="-127"/>
              </a:rPr>
              <a:t>업데이트 중에 </a:t>
            </a:r>
            <a:r>
              <a:rPr lang="en-US" altLang="ko-KR" sz="1800" dirty="0">
                <a:latin typeface="나눔바른고딕" panose="020B0603020101020101" pitchFamily="50" charset="-127"/>
              </a:rPr>
              <a:t>inference </a:t>
            </a:r>
            <a:r>
              <a:rPr lang="ko-KR" altLang="en-US" sz="1800" dirty="0">
                <a:latin typeface="나눔바른고딕" panose="020B0603020101020101" pitchFamily="50" charset="-127"/>
              </a:rPr>
              <a:t>속도가 느려질 경우→ 시스템 반응 시간 증가 → 위험 상황 대응 실패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새로운 데이터에 맞춰 학습하면 기존 성능이 망가질 수 있음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과거 주행 경험을 완전히 잊어버리는 현상</a:t>
            </a:r>
            <a:r>
              <a:rPr lang="en-US" altLang="ko-KR" sz="1600" dirty="0"/>
              <a:t> </a:t>
            </a:r>
            <a:r>
              <a:rPr lang="en-US" altLang="ko-KR" sz="1800" dirty="0">
                <a:solidFill>
                  <a:srgbClr val="0000FF"/>
                </a:solidFill>
              </a:rPr>
              <a:t>Catastrophic Forgetting</a:t>
            </a:r>
            <a:endParaRPr lang="en-US" altLang="ko-KR" sz="1800" dirty="0">
              <a:solidFill>
                <a:srgbClr val="0000FF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1ADBA8-6822-29D3-08AB-B6B3EEA3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자율주행에서 구현이 어려운 이유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5"/>
    </mc:Choice>
    <mc:Fallback xmlns="">
      <p:transition spd="slow" advTm="3561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9A730-4E9A-B389-9457-0A9528232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F0B8F9EB-F096-883E-16AE-2FCFFC952076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점진적 학습 구조</a:t>
            </a:r>
            <a:endParaRPr lang="en-US" altLang="ko-KR" b="1" dirty="0"/>
          </a:p>
          <a:p>
            <a:r>
              <a:rPr lang="ko-KR" altLang="en-US" sz="1800" dirty="0"/>
              <a:t>센서 입력 </a:t>
            </a:r>
            <a:r>
              <a:rPr lang="en-US" altLang="ko-KR" sz="1800" dirty="0"/>
              <a:t>(Camera / LiDAR </a:t>
            </a:r>
            <a:r>
              <a:rPr lang="ko-KR" altLang="en-US" sz="1800" dirty="0"/>
              <a:t>등</a:t>
            </a:r>
            <a:r>
              <a:rPr lang="en-US" altLang="ko-KR" sz="1800" dirty="0"/>
              <a:t>): </a:t>
            </a:r>
            <a:r>
              <a:rPr lang="ko-KR" altLang="en-US" sz="1800" dirty="0"/>
              <a:t>실시간으로 환경 인식</a:t>
            </a:r>
            <a:endParaRPr lang="en-US" altLang="ko-KR" sz="1800" dirty="0"/>
          </a:p>
          <a:p>
            <a:r>
              <a:rPr lang="ko-KR" altLang="en-US" sz="1800" dirty="0"/>
              <a:t>인식기 기반 분류</a:t>
            </a:r>
            <a:r>
              <a:rPr lang="en-US" altLang="ko-KR" sz="1800" dirty="0"/>
              <a:t>/</a:t>
            </a:r>
            <a:r>
              <a:rPr lang="ko-KR" altLang="en-US" sz="1800" dirty="0"/>
              <a:t>탐지 </a:t>
            </a:r>
            <a:r>
              <a:rPr lang="en-US" altLang="ko-KR" sz="1800" dirty="0"/>
              <a:t>:</a:t>
            </a:r>
            <a:r>
              <a:rPr lang="ko-KR" altLang="en-US" sz="1800" dirty="0"/>
              <a:t> 기존 학습된 모델로 </a:t>
            </a:r>
            <a:r>
              <a:rPr lang="en-US" altLang="ko-KR" sz="1800" dirty="0"/>
              <a:t>inference </a:t>
            </a:r>
            <a:r>
              <a:rPr lang="ko-KR" altLang="en-US" sz="1800" dirty="0"/>
              <a:t>수행</a:t>
            </a:r>
            <a:endParaRPr lang="en-US" altLang="ko-KR" sz="1800" dirty="0"/>
          </a:p>
          <a:p>
            <a:r>
              <a:rPr lang="en-US" altLang="ko-KR" sz="1800" dirty="0"/>
              <a:t>OOD </a:t>
            </a:r>
            <a:r>
              <a:rPr lang="ko-KR" altLang="en-US" sz="1800" dirty="0"/>
              <a:t>탐지 모듈 </a:t>
            </a:r>
            <a:r>
              <a:rPr lang="en-US" altLang="ko-KR" sz="1800" dirty="0"/>
              <a:t>: </a:t>
            </a:r>
            <a:r>
              <a:rPr lang="ko-KR" altLang="en-US" sz="1800" dirty="0"/>
              <a:t>예외 상황으로 간주되는 경우 </a:t>
            </a:r>
            <a:r>
              <a:rPr lang="en-US" altLang="ko-KR" sz="1800" dirty="0"/>
              <a:t>flag </a:t>
            </a:r>
            <a:r>
              <a:rPr lang="ko-KR" altLang="en-US" sz="1800" dirty="0"/>
              <a:t>발생</a:t>
            </a:r>
            <a:endParaRPr lang="en-US" altLang="ko-KR" sz="1800" dirty="0"/>
          </a:p>
          <a:p>
            <a:r>
              <a:rPr lang="en-US" altLang="ko-KR" sz="1800" dirty="0"/>
              <a:t>OOD Buffer </a:t>
            </a:r>
            <a:r>
              <a:rPr lang="ko-KR" altLang="en-US" sz="1800" dirty="0"/>
              <a:t>저장</a:t>
            </a:r>
            <a:r>
              <a:rPr lang="en-US" altLang="ko-KR" sz="1800" dirty="0"/>
              <a:t>: </a:t>
            </a:r>
            <a:r>
              <a:rPr lang="ko-KR" altLang="en-US" sz="1800" dirty="0"/>
              <a:t>감지된 입력을 임시 보관</a:t>
            </a:r>
            <a:r>
              <a:rPr lang="en-US" altLang="ko-KR" sz="1800" dirty="0"/>
              <a:t>, </a:t>
            </a:r>
            <a:r>
              <a:rPr lang="ko-KR" altLang="en-US" sz="1800" dirty="0"/>
              <a:t>점진적 학습에 활용</a:t>
            </a:r>
            <a:endParaRPr lang="en-US" altLang="ko-KR" sz="1800" dirty="0"/>
          </a:p>
          <a:p>
            <a:r>
              <a:rPr lang="ko-KR" altLang="en-US" sz="1800" dirty="0"/>
              <a:t> 경량 점진적 </a:t>
            </a:r>
            <a:r>
              <a:rPr lang="ko-KR" altLang="en-US" sz="1800" dirty="0" err="1"/>
              <a:t>학습기</a:t>
            </a:r>
            <a:r>
              <a:rPr lang="ko-KR" altLang="en-US" sz="1800" dirty="0"/>
              <a:t> </a:t>
            </a:r>
            <a:r>
              <a:rPr lang="en-US" altLang="ko-KR" sz="1800" dirty="0"/>
              <a:t>(Partial Learner): </a:t>
            </a:r>
            <a:r>
              <a:rPr lang="ko-KR" altLang="en-US" sz="1800" dirty="0"/>
              <a:t>전체 모델이 아닌 일부 </a:t>
            </a:r>
            <a:r>
              <a:rPr lang="en-US" altLang="ko-KR" sz="1800" dirty="0"/>
              <a:t>layer</a:t>
            </a:r>
            <a:r>
              <a:rPr lang="ko-KR" altLang="en-US" sz="1800" dirty="0"/>
              <a:t>만 </a:t>
            </a:r>
            <a:r>
              <a:rPr lang="en-US" altLang="ko-KR" sz="1800" dirty="0"/>
              <a:t>fine-tuning</a:t>
            </a:r>
          </a:p>
          <a:p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CD0AF1-7B45-B720-2299-8B8466B11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구조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A6D941-3122-B751-C638-00CFBAAA2A18}"/>
              </a:ext>
            </a:extLst>
          </p:cNvPr>
          <p:cNvSpPr/>
          <p:nvPr/>
        </p:nvSpPr>
        <p:spPr>
          <a:xfrm>
            <a:off x="363050" y="4005064"/>
            <a:ext cx="1692000" cy="1008112"/>
          </a:xfrm>
          <a:prstGeom prst="rect">
            <a:avLst/>
          </a:prstGeom>
          <a:noFill/>
          <a:ln w="28575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tillium Web" panose="00000500000000000000" pitchFamily="2" charset="0"/>
              </a:rPr>
              <a:t>sensor</a:t>
            </a:r>
            <a:endParaRPr lang="ko-KR" altLang="en-US" dirty="0" err="1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0564ED-6B1E-0E81-1803-5F2E18FDC3B0}"/>
              </a:ext>
            </a:extLst>
          </p:cNvPr>
          <p:cNvSpPr/>
          <p:nvPr/>
        </p:nvSpPr>
        <p:spPr>
          <a:xfrm>
            <a:off x="2255425" y="4005064"/>
            <a:ext cx="1692000" cy="1008112"/>
          </a:xfrm>
          <a:prstGeom prst="rect">
            <a:avLst/>
          </a:prstGeom>
          <a:noFill/>
          <a:ln w="28575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tillium Web" panose="00000500000000000000" pitchFamily="2" charset="0"/>
              </a:rPr>
              <a:t>OOD detector</a:t>
            </a:r>
            <a:endParaRPr lang="ko-KR" altLang="en-US" dirty="0" err="1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A78512-F95A-36D5-421C-6E3B0D3E0117}"/>
              </a:ext>
            </a:extLst>
          </p:cNvPr>
          <p:cNvSpPr/>
          <p:nvPr/>
        </p:nvSpPr>
        <p:spPr>
          <a:xfrm>
            <a:off x="4147800" y="4005064"/>
            <a:ext cx="1692000" cy="1008112"/>
          </a:xfrm>
          <a:prstGeom prst="rect">
            <a:avLst/>
          </a:prstGeom>
          <a:noFill/>
          <a:ln w="28575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tillium Web" panose="00000500000000000000" pitchFamily="2" charset="0"/>
              </a:rPr>
              <a:t>Buffer</a:t>
            </a:r>
            <a:endParaRPr lang="ko-KR" altLang="en-US" dirty="0" err="1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58F981-4DE9-27AC-9F4B-A70F7AA9F836}"/>
              </a:ext>
            </a:extLst>
          </p:cNvPr>
          <p:cNvSpPr/>
          <p:nvPr/>
        </p:nvSpPr>
        <p:spPr>
          <a:xfrm>
            <a:off x="6040175" y="4005064"/>
            <a:ext cx="1692000" cy="1008112"/>
          </a:xfrm>
          <a:prstGeom prst="rect">
            <a:avLst/>
          </a:prstGeom>
          <a:noFill/>
          <a:ln w="28575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itillium Web" panose="00000500000000000000" pitchFamily="2" charset="0"/>
              </a:rPr>
              <a:t>경량화 </a:t>
            </a:r>
            <a:r>
              <a:rPr lang="ko-KR" altLang="en-US" dirty="0" err="1">
                <a:solidFill>
                  <a:schemeClr val="tx1"/>
                </a:solidFill>
                <a:latin typeface="Titillium Web" panose="00000500000000000000" pitchFamily="2" charset="0"/>
              </a:rPr>
              <a:t>학습기</a:t>
            </a:r>
            <a:endParaRPr lang="ko-KR" altLang="en-US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4B4D0-EF31-00D4-FEAC-C527BB241838}"/>
              </a:ext>
            </a:extLst>
          </p:cNvPr>
          <p:cNvSpPr/>
          <p:nvPr/>
        </p:nvSpPr>
        <p:spPr>
          <a:xfrm>
            <a:off x="7932552" y="4005064"/>
            <a:ext cx="1692000" cy="1008112"/>
          </a:xfrm>
          <a:prstGeom prst="rect">
            <a:avLst/>
          </a:prstGeom>
          <a:noFill/>
          <a:ln w="28575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itillium Web" panose="00000500000000000000" pitchFamily="2" charset="0"/>
              </a:rPr>
              <a:t>적응형 업데이트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56761C6-4B44-0442-A7E3-9A3317CB1D3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055050" y="4509120"/>
            <a:ext cx="20037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BEB6FD-3670-A6A2-F587-B583A45C13D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47425" y="4509120"/>
            <a:ext cx="20037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937F292-8D9C-AB99-6B0D-AF643691335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839800" y="4509120"/>
            <a:ext cx="20037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B29908-C88A-A915-1030-BAF7714EE03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32175" y="4509120"/>
            <a:ext cx="20037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801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5"/>
    </mc:Choice>
    <mc:Fallback xmlns="">
      <p:transition spd="slow" advTm="356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9EAC3-0FEA-637B-A19E-4DB2DAEDC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6207F951-CA28-C2B5-0442-F3C7DD08B20A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OOD </a:t>
            </a:r>
            <a:r>
              <a:rPr lang="ko-KR" altLang="en-US" b="1" dirty="0"/>
              <a:t>탐지 </a:t>
            </a:r>
            <a:endParaRPr lang="en-US" altLang="ko-KR" b="1" dirty="0"/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실습 환경</a:t>
            </a:r>
            <a:r>
              <a:rPr lang="en-US" altLang="ko-KR" sz="1800" dirty="0">
                <a:latin typeface="나눔바른고딕" panose="020B0603020101020101" pitchFamily="50" charset="-127"/>
              </a:rPr>
              <a:t>: </a:t>
            </a:r>
            <a:r>
              <a:rPr lang="ko-KR" altLang="en-US" sz="1800" dirty="0">
                <a:latin typeface="나눔바른고딕" panose="020B0603020101020101" pitchFamily="50" charset="-127"/>
              </a:rPr>
              <a:t> </a:t>
            </a:r>
            <a:r>
              <a:rPr lang="en-US" altLang="ko-KR" sz="1800" dirty="0" err="1">
                <a:latin typeface="나눔바른고딕" panose="020B0603020101020101" pitchFamily="50" charset="-127"/>
              </a:rPr>
              <a:t>Colab</a:t>
            </a:r>
            <a:r>
              <a:rPr lang="en-US" altLang="ko-KR" sz="1800" dirty="0">
                <a:latin typeface="나눔바른고딕" panose="020B0603020101020101" pitchFamily="50" charset="-127"/>
              </a:rPr>
              <a:t>, </a:t>
            </a:r>
            <a:r>
              <a:rPr lang="en-US" altLang="ko-KR" sz="1800" dirty="0" err="1">
                <a:latin typeface="나눔바른고딕" panose="020B0603020101020101" pitchFamily="50" charset="-127"/>
              </a:rPr>
              <a:t>PyTorch</a:t>
            </a:r>
            <a:r>
              <a:rPr lang="en-US" altLang="ko-KR" sz="1800" dirty="0">
                <a:latin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</a:rPr>
              <a:t>간단한 </a:t>
            </a:r>
            <a:r>
              <a:rPr lang="en-US" altLang="ko-KR" sz="1800" dirty="0">
                <a:latin typeface="나눔바른고딕" panose="020B0603020101020101" pitchFamily="50" charset="-127"/>
              </a:rPr>
              <a:t>CIFAR10 + SVHN </a:t>
            </a:r>
            <a:r>
              <a:rPr lang="ko-KR" altLang="en-US" sz="1800" dirty="0">
                <a:latin typeface="나눔바른고딕" panose="020B0603020101020101" pitchFamily="50" charset="-127"/>
              </a:rPr>
              <a:t>분류기 기반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AutoNum type="arabicPeriod"/>
            </a:pPr>
            <a:r>
              <a:rPr lang="ko-KR" altLang="en-US" sz="1800" dirty="0">
                <a:latin typeface="나눔바른고딕" panose="020B0603020101020101" pitchFamily="50" charset="-127"/>
              </a:rPr>
              <a:t>데이터 로딩 및 </a:t>
            </a:r>
            <a:r>
              <a:rPr lang="ko-KR" altLang="en-US" sz="1800" dirty="0" err="1">
                <a:latin typeface="나눔바른고딕" panose="020B0603020101020101" pitchFamily="50" charset="-127"/>
              </a:rPr>
              <a:t>전처리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</a:rPr>
              <a:t> - CIFAR-10 (in-distribution), SVHN (out-of-distribution)</a:t>
            </a:r>
            <a:r>
              <a:rPr lang="ko-KR" altLang="en-US" sz="1800" dirty="0">
                <a:latin typeface="나눔바른고딕" panose="020B0603020101020101" pitchFamily="50" charset="-127"/>
              </a:rPr>
              <a:t>을 불러와 </a:t>
            </a:r>
            <a:r>
              <a:rPr lang="ko-KR" altLang="en-US" sz="1800" dirty="0" err="1">
                <a:latin typeface="나눔바른고딕" panose="020B0603020101020101" pitchFamily="50" charset="-127"/>
              </a:rPr>
              <a:t>전처리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</a:rPr>
              <a:t>2.   </a:t>
            </a:r>
            <a:r>
              <a:rPr lang="ko-KR" altLang="en-US" sz="1800" dirty="0">
                <a:latin typeface="나눔바른고딕" panose="020B0603020101020101" pitchFamily="50" charset="-127"/>
              </a:rPr>
              <a:t>사전 학습된 </a:t>
            </a:r>
            <a:r>
              <a:rPr lang="en-US" altLang="ko-KR" sz="1800" dirty="0">
                <a:latin typeface="나눔바른고딕" panose="020B0603020101020101" pitchFamily="50" charset="-127"/>
              </a:rPr>
              <a:t>ResNet18 </a:t>
            </a:r>
            <a:r>
              <a:rPr lang="ko-KR" altLang="en-US" sz="1800" dirty="0">
                <a:latin typeface="나눔바른고딕" panose="020B0603020101020101" pitchFamily="50" charset="-127"/>
              </a:rPr>
              <a:t>모델 준비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</a:rPr>
              <a:t> - CIFAR-10 </a:t>
            </a:r>
            <a:r>
              <a:rPr lang="ko-KR" altLang="en-US" sz="1800" dirty="0">
                <a:latin typeface="나눔바른고딕" panose="020B0603020101020101" pitchFamily="50" charset="-127"/>
              </a:rPr>
              <a:t>분류에 맞게 출력 레이어 수정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</a:rPr>
              <a:t>3.   OOD </a:t>
            </a:r>
            <a:r>
              <a:rPr lang="ko-KR" altLang="en-US" sz="1800" dirty="0">
                <a:latin typeface="나눔바른고딕" panose="020B0603020101020101" pitchFamily="50" charset="-127"/>
              </a:rPr>
              <a:t>탐지 함수 정의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</a:rPr>
              <a:t> - </a:t>
            </a:r>
            <a:r>
              <a:rPr lang="en-US" altLang="ko-KR" sz="1800" dirty="0" err="1">
                <a:latin typeface="나눔바른고딕" panose="020B0603020101020101" pitchFamily="50" charset="-127"/>
              </a:rPr>
              <a:t>softmax</a:t>
            </a:r>
            <a:r>
              <a:rPr lang="en-US" altLang="ko-KR" sz="1800" dirty="0">
                <a:latin typeface="나눔바른고딕" panose="020B0603020101020101" pitchFamily="50" charset="-127"/>
              </a:rPr>
              <a:t> confidence</a:t>
            </a:r>
            <a:r>
              <a:rPr lang="ko-KR" altLang="en-US" sz="1800" dirty="0">
                <a:latin typeface="나눔바른고딕" panose="020B0603020101020101" pitchFamily="50" charset="-127"/>
              </a:rPr>
              <a:t>가 낮은 경우를 </a:t>
            </a:r>
            <a:r>
              <a:rPr lang="en-US" altLang="ko-KR" sz="1800" dirty="0">
                <a:latin typeface="나눔바른고딕" panose="020B0603020101020101" pitchFamily="50" charset="-127"/>
              </a:rPr>
              <a:t>OOD</a:t>
            </a:r>
            <a:r>
              <a:rPr lang="ko-KR" altLang="en-US" sz="1800" dirty="0">
                <a:latin typeface="나눔바른고딕" panose="020B0603020101020101" pitchFamily="50" charset="-127"/>
              </a:rPr>
              <a:t>로 분류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</a:rPr>
              <a:t>4.   In/Out </a:t>
            </a:r>
            <a:r>
              <a:rPr lang="ko-KR" altLang="en-US" sz="1800" dirty="0">
                <a:latin typeface="나눔바른고딕" panose="020B0603020101020101" pitchFamily="50" charset="-127"/>
              </a:rPr>
              <a:t>데이터 추론 및 </a:t>
            </a:r>
            <a:r>
              <a:rPr lang="en-US" altLang="ko-KR" sz="1800" dirty="0">
                <a:latin typeface="나눔바른고딕" panose="020B0603020101020101" pitchFamily="50" charset="-127"/>
              </a:rPr>
              <a:t>confidence </a:t>
            </a:r>
            <a:r>
              <a:rPr lang="ko-KR" altLang="en-US" sz="1800" dirty="0">
                <a:latin typeface="나눔바른고딕" panose="020B0603020101020101" pitchFamily="50" charset="-127"/>
              </a:rPr>
              <a:t>계산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</a:rPr>
              <a:t> - CIFAR</a:t>
            </a:r>
            <a:r>
              <a:rPr lang="ko-KR" altLang="en-US" sz="1800" dirty="0">
                <a:latin typeface="나눔바른고딕" panose="020B0603020101020101" pitchFamily="50" charset="-127"/>
              </a:rPr>
              <a:t>와 </a:t>
            </a:r>
            <a:r>
              <a:rPr lang="en-US" altLang="ko-KR" sz="1800" dirty="0">
                <a:latin typeface="나눔바른고딕" panose="020B0603020101020101" pitchFamily="50" charset="-127"/>
              </a:rPr>
              <a:t>SVHN </a:t>
            </a:r>
            <a:r>
              <a:rPr lang="ko-KR" altLang="en-US" sz="1800" dirty="0">
                <a:latin typeface="나눔바른고딕" panose="020B0603020101020101" pitchFamily="50" charset="-127"/>
              </a:rPr>
              <a:t>데이터를 모델에 통과시켜 </a:t>
            </a:r>
            <a:r>
              <a:rPr lang="en-US" altLang="ko-KR" sz="1800" dirty="0">
                <a:latin typeface="나눔바른고딕" panose="020B0603020101020101" pitchFamily="50" charset="-127"/>
              </a:rPr>
              <a:t>confidence </a:t>
            </a:r>
            <a:r>
              <a:rPr lang="ko-KR" altLang="en-US" sz="1800" dirty="0">
                <a:latin typeface="나눔바른고딕" panose="020B0603020101020101" pitchFamily="50" charset="-127"/>
              </a:rPr>
              <a:t>출력</a:t>
            </a:r>
            <a:endParaRPr lang="en-US" altLang="ko-KR" sz="1800" dirty="0">
              <a:latin typeface="나눔바른고딕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A6B69D-59CF-C1C3-D46F-B63C3253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실습 </a:t>
            </a:r>
            <a:r>
              <a:rPr lang="en-US" altLang="ko-KR" sz="3200" dirty="0"/>
              <a:t>- 1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13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5"/>
    </mc:Choice>
    <mc:Fallback xmlns="">
      <p:transition spd="slow" advTm="356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2A37-E5A7-E3CB-793D-BE42A65A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내용 개체 틀 3">
            <a:extLst>
              <a:ext uri="{FF2B5EF4-FFF2-40B4-BE49-F238E27FC236}">
                <a16:creationId xmlns:a16="http://schemas.microsoft.com/office/drawing/2014/main" id="{4EE5D892-8138-836E-F4A2-B74D63CD9E11}"/>
              </a:ext>
            </a:extLst>
          </p:cNvPr>
          <p:cNvSpPr txBox="1">
            <a:spLocks/>
          </p:cNvSpPr>
          <p:nvPr/>
        </p:nvSpPr>
        <p:spPr bwMode="auto">
          <a:xfrm>
            <a:off x="361838" y="980728"/>
            <a:ext cx="90556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1pPr>
            <a:lvl2pPr marL="742950" indent="-28575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2pPr>
            <a:lvl3pPr marL="11430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3pPr>
            <a:lvl4pPr marL="16002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4pPr>
            <a:lvl5pPr marL="2057400" indent="-228600" algn="l" rtl="0" fontAlgn="base" latinLnBrk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 baseline="0">
                <a:solidFill>
                  <a:schemeClr val="tx1"/>
                </a:solidFill>
                <a:latin typeface="Titillium Web" panose="00000500000000000000" pitchFamily="2" charset="0"/>
                <a:ea typeface="나눔바른고딕" panose="020B0603020101020101" pitchFamily="50" charset="-127"/>
                <a:cs typeface="Malgun Gothic Semilight" panose="020B0503020000020004" pitchFamily="34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OOD </a:t>
            </a:r>
            <a:r>
              <a:rPr lang="ko-KR" altLang="en-US" b="1" dirty="0"/>
              <a:t>탐지 </a:t>
            </a:r>
            <a:endParaRPr lang="en-US" altLang="ko-KR" b="1" dirty="0"/>
          </a:p>
          <a:p>
            <a:r>
              <a:rPr lang="ko-KR" altLang="en-US" sz="1800" dirty="0">
                <a:latin typeface="나눔바른고딕" panose="020B0603020101020101" pitchFamily="50" charset="-127"/>
              </a:rPr>
              <a:t>사전 학습된 </a:t>
            </a:r>
            <a:r>
              <a:rPr lang="en-US" altLang="ko-KR" sz="1800" dirty="0">
                <a:latin typeface="나눔바른고딕" panose="020B0603020101020101" pitchFamily="50" charset="-127"/>
              </a:rPr>
              <a:t>ResNet18 </a:t>
            </a:r>
            <a:r>
              <a:rPr lang="ko-KR" altLang="en-US" sz="1800" dirty="0">
                <a:latin typeface="나눔바른고딕" panose="020B0603020101020101" pitchFamily="50" charset="-127"/>
              </a:rPr>
              <a:t>모델 준비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r>
              <a:rPr lang="en-US" altLang="ko-KR" sz="1800" dirty="0" err="1">
                <a:latin typeface="나눔바른고딕" panose="020B0603020101020101" pitchFamily="50" charset="-127"/>
              </a:rPr>
              <a:t>Softmax</a:t>
            </a:r>
            <a:r>
              <a:rPr lang="en-US" altLang="ko-KR" sz="1800" dirty="0">
                <a:latin typeface="나눔바른고딕" panose="020B0603020101020101" pitchFamily="50" charset="-127"/>
              </a:rPr>
              <a:t> confidence </a:t>
            </a:r>
            <a:r>
              <a:rPr lang="ko-KR" altLang="en-US" sz="1800" dirty="0">
                <a:latin typeface="나눔바른고딕" panose="020B0603020101020101" pitchFamily="50" charset="-127"/>
              </a:rPr>
              <a:t>기반의 </a:t>
            </a:r>
            <a:r>
              <a:rPr lang="en-US" altLang="ko-KR" sz="1800" dirty="0">
                <a:latin typeface="나눔바른고딕" panose="020B0603020101020101" pitchFamily="50" charset="-127"/>
              </a:rPr>
              <a:t>OOD </a:t>
            </a:r>
            <a:r>
              <a:rPr lang="ko-KR" altLang="en-US" sz="1800" dirty="0">
                <a:latin typeface="나눔바른고딕" panose="020B0603020101020101" pitchFamily="50" charset="-127"/>
              </a:rPr>
              <a:t>탐지 함수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 err="1">
                <a:latin typeface="나눔바른고딕" panose="020B0603020101020101" pitchFamily="50" charset="-127"/>
              </a:rPr>
              <a:t>softmax</a:t>
            </a:r>
            <a:r>
              <a:rPr lang="ko-KR" altLang="en-US" sz="1800" dirty="0">
                <a:latin typeface="나눔바른고딕" panose="020B0603020101020101" pitchFamily="50" charset="-127"/>
              </a:rPr>
              <a:t>를 통해 가장 높은 </a:t>
            </a:r>
            <a:r>
              <a:rPr lang="en-US" altLang="ko-KR" sz="1800" dirty="0">
                <a:latin typeface="나눔바른고딕" panose="020B0603020101020101" pitchFamily="50" charset="-127"/>
              </a:rPr>
              <a:t>class </a:t>
            </a:r>
            <a:r>
              <a:rPr lang="ko-KR" altLang="en-US" sz="1800" dirty="0">
                <a:latin typeface="나눔바른고딕" panose="020B0603020101020101" pitchFamily="50" charset="-127"/>
              </a:rPr>
              <a:t>확률을 계산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나눔바른고딕" panose="020B0603020101020101" pitchFamily="50" charset="-127"/>
              </a:rPr>
              <a:t>max confidence &lt; 0.7 </a:t>
            </a:r>
            <a:r>
              <a:rPr lang="ko-KR" altLang="en-US" sz="1800" dirty="0">
                <a:latin typeface="나눔바른고딕" panose="020B0603020101020101" pitchFamily="50" charset="-127"/>
              </a:rPr>
              <a:t>이면 </a:t>
            </a:r>
            <a:r>
              <a:rPr lang="en-US" altLang="ko-KR" sz="1800" dirty="0">
                <a:latin typeface="나눔바른고딕" panose="020B0603020101020101" pitchFamily="50" charset="-127"/>
              </a:rPr>
              <a:t>OOD</a:t>
            </a:r>
            <a:r>
              <a:rPr lang="ko-KR" altLang="en-US" sz="1800" dirty="0">
                <a:latin typeface="나눔바른고딕" panose="020B0603020101020101" pitchFamily="50" charset="-127"/>
              </a:rPr>
              <a:t>로 판단</a:t>
            </a:r>
            <a:endParaRPr lang="en-US" altLang="ko-KR" sz="1800" dirty="0">
              <a:latin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A0FFA9-4E01-5923-96C9-0D36DAF77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44624"/>
            <a:ext cx="9777536" cy="850900"/>
          </a:xfrm>
        </p:spPr>
        <p:txBody>
          <a:bodyPr/>
          <a:lstStyle/>
          <a:p>
            <a:r>
              <a:rPr lang="ko-KR" altLang="en-US" sz="3200" dirty="0"/>
              <a:t>자율주행 점진적 학습 실습 </a:t>
            </a:r>
            <a:r>
              <a:rPr lang="en-US" altLang="ko-KR" sz="3200" dirty="0"/>
              <a:t>- 1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39F841-DA0E-13BC-1FC3-2A0CD032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1844824"/>
            <a:ext cx="6969224" cy="14124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5DB907-A09F-8F32-7CAC-EC1FF34D9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077072"/>
            <a:ext cx="5184576" cy="9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19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15"/>
    </mc:Choice>
    <mc:Fallback>
      <p:transition spd="slow" advTm="35615"/>
    </mc:Fallback>
  </mc:AlternateContent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Titillium Web"/>
        <a:ea typeface="나눔바른고딕"/>
        <a:cs typeface=""/>
      </a:majorFont>
      <a:minorFont>
        <a:latin typeface="Titillium Web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  <a:tailEnd type="none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  <a:latin typeface="Titillium Web" panose="000005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28575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83108</TotalTime>
  <Words>1118</Words>
  <Application>Microsoft Office PowerPoint</Application>
  <PresentationFormat>A4 용지(210x297mm)</PresentationFormat>
  <Paragraphs>156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나눔바른고딕</vt:lpstr>
      <vt:lpstr>맑은 고딕</vt:lpstr>
      <vt:lpstr>Arial</vt:lpstr>
      <vt:lpstr>Titillium Web SemiBold</vt:lpstr>
      <vt:lpstr>Titillium Web</vt:lpstr>
      <vt:lpstr>Tahoma</vt:lpstr>
      <vt:lpstr>Wingdings</vt:lpstr>
      <vt:lpstr>굴림</vt:lpstr>
      <vt:lpstr>디자인 사용자 지정</vt:lpstr>
      <vt:lpstr>자율주행을 위한 예외 조건에 대한  적응형 점짐적 런타임 학습</vt:lpstr>
      <vt:lpstr>자율주행를 위한 런타임 학습이 필요한 이유는?</vt:lpstr>
      <vt:lpstr>Incremental Runtime Learning 이란?</vt:lpstr>
      <vt:lpstr>Incremental Runtime Learning 이란?</vt:lpstr>
      <vt:lpstr>분포 이탈 조건 감지</vt:lpstr>
      <vt:lpstr>자율주행에서 구현이 어려운 이유</vt:lpstr>
      <vt:lpstr>자율주행 점진적 학습 구조</vt:lpstr>
      <vt:lpstr>자율주행 점진적 학습 실습 - 1</vt:lpstr>
      <vt:lpstr>자율주행 점진적 학습 실습 - 1</vt:lpstr>
      <vt:lpstr>자율주행 점진적 학습 실습 - 1</vt:lpstr>
      <vt:lpstr>자율주행 점진적 학습 실습 -2 </vt:lpstr>
      <vt:lpstr>자율주행 점진적 학습 실습 -2 </vt:lpstr>
      <vt:lpstr>자율주행 점진적 학습 실습 -2 </vt:lpstr>
      <vt:lpstr>자율주행 점진적 학습 실습 -2 </vt:lpstr>
      <vt:lpstr>자율주행 점진적 학습 실습 -2 </vt:lpstr>
      <vt:lpstr>자율주행 점진적 학습 실습 -2 </vt:lpstr>
      <vt:lpstr>자율주행 점진적 학습 실습 -2 </vt:lpstr>
      <vt:lpstr>자율주행 점진적 학습 실습 -2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jskwon</dc:creator>
  <cp:lastModifiedBy>윤희지</cp:lastModifiedBy>
  <cp:revision>2942</cp:revision>
  <cp:lastPrinted>2024-02-02T05:33:42Z</cp:lastPrinted>
  <dcterms:created xsi:type="dcterms:W3CDTF">2007-01-12T11:38:42Z</dcterms:created>
  <dcterms:modified xsi:type="dcterms:W3CDTF">2025-05-27T18:29:25Z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TC010721461033</vt:lpwstr>
  </property>
</Properties>
</file>